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6" r:id="rId4"/>
    <p:sldId id="257" r:id="rId5"/>
    <p:sldId id="258" r:id="rId6"/>
    <p:sldId id="285" r:id="rId7"/>
    <p:sldId id="284" r:id="rId9"/>
    <p:sldId id="261" r:id="rId10"/>
    <p:sldId id="262" r:id="rId11"/>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4FF961E5-1D69-4E12-9C09-2534CBD3EAA9}">
          <p14:sldIdLst>
            <p14:sldId id="256"/>
          </p14:sldIdLst>
        </p14:section>
        <p14:section name="Body" id="{1A495FB8-7BA2-4038-BF03-2A346E19754D}">
          <p14:sldIdLst>
            <p14:sldId id="257"/>
            <p14:sldId id="258"/>
            <p14:sldId id="285"/>
            <p14:sldId id="284"/>
            <p14:sldId id="261"/>
          </p14:sldIdLst>
        </p14:section>
        <p14:section name="Ending" id="{1D591B52-369B-4EA6-B5CF-8D246E204FB5}">
          <p14:sldIdLst>
            <p14:sldId id="2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1E9"/>
    <a:srgbClr val="AB1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12"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5" Type="http://schemas.openxmlformats.org/officeDocument/2006/relationships/tags" Target="tags/tag24.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B1AC8-39FF-474F-A019-318C64D0A2C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27013-7CE7-4E6D-8270-19B50A712F9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sz="3200" b="1"/>
              <a:t>I have added animations to my images because the text is not visible if the images are too small</a:t>
            </a:r>
            <a:endParaRPr lang="en-US" altLang="zh-CN" sz="3200" b="1"/>
          </a:p>
        </p:txBody>
      </p:sp>
    </p:spTree>
  </p:cSld>
  <p:clrMapOvr>
    <a:masterClrMapping/>
  </p:clrMapOvr>
</p:notes>
</file>

<file path=ppt/slideLayouts/_rels/slideLayout1.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body of water with buildings along it&#10;&#10;Description automatically generated with medium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9" name="Rectangle 8"/>
          <p:cNvSpPr/>
          <p:nvPr userDrawn="1"/>
        </p:nvSpPr>
        <p:spPr>
          <a:xfrm>
            <a:off x="208548" y="0"/>
            <a:ext cx="5197643" cy="6858000"/>
          </a:xfrm>
          <a:custGeom>
            <a:avLst/>
            <a:gdLst>
              <a:gd name="connsiteX0" fmla="*/ 0 w 3641558"/>
              <a:gd name="connsiteY0" fmla="*/ 0 h 6858000"/>
              <a:gd name="connsiteX1" fmla="*/ 3641558 w 3641558"/>
              <a:gd name="connsiteY1" fmla="*/ 0 h 6858000"/>
              <a:gd name="connsiteX2" fmla="*/ 3641558 w 3641558"/>
              <a:gd name="connsiteY2" fmla="*/ 6858000 h 6858000"/>
              <a:gd name="connsiteX3" fmla="*/ 0 w 3641558"/>
              <a:gd name="connsiteY3" fmla="*/ 6858000 h 6858000"/>
              <a:gd name="connsiteX4" fmla="*/ 0 w 3641558"/>
              <a:gd name="connsiteY4" fmla="*/ 0 h 6858000"/>
              <a:gd name="connsiteX0-1" fmla="*/ 0 w 5197643"/>
              <a:gd name="connsiteY0-2" fmla="*/ 0 h 6858000"/>
              <a:gd name="connsiteX1-3" fmla="*/ 5197643 w 5197643"/>
              <a:gd name="connsiteY1-4" fmla="*/ 0 h 6858000"/>
              <a:gd name="connsiteX2-5" fmla="*/ 3641558 w 5197643"/>
              <a:gd name="connsiteY2-6" fmla="*/ 6858000 h 6858000"/>
              <a:gd name="connsiteX3-7" fmla="*/ 0 w 5197643"/>
              <a:gd name="connsiteY3-8" fmla="*/ 6858000 h 6858000"/>
              <a:gd name="connsiteX4-9" fmla="*/ 0 w 5197643"/>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97643" h="6858000">
                <a:moveTo>
                  <a:pt x="0" y="0"/>
                </a:moveTo>
                <a:lnTo>
                  <a:pt x="5197643" y="0"/>
                </a:lnTo>
                <a:lnTo>
                  <a:pt x="3641558"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p:cNvSpPr/>
          <p:nvPr userDrawn="1"/>
        </p:nvSpPr>
        <p:spPr>
          <a:xfrm>
            <a:off x="0" y="0"/>
            <a:ext cx="5197643" cy="6858000"/>
          </a:xfrm>
          <a:custGeom>
            <a:avLst/>
            <a:gdLst>
              <a:gd name="connsiteX0" fmla="*/ 0 w 3641558"/>
              <a:gd name="connsiteY0" fmla="*/ 0 h 6858000"/>
              <a:gd name="connsiteX1" fmla="*/ 3641558 w 3641558"/>
              <a:gd name="connsiteY1" fmla="*/ 0 h 6858000"/>
              <a:gd name="connsiteX2" fmla="*/ 3641558 w 3641558"/>
              <a:gd name="connsiteY2" fmla="*/ 6858000 h 6858000"/>
              <a:gd name="connsiteX3" fmla="*/ 0 w 3641558"/>
              <a:gd name="connsiteY3" fmla="*/ 6858000 h 6858000"/>
              <a:gd name="connsiteX4" fmla="*/ 0 w 3641558"/>
              <a:gd name="connsiteY4" fmla="*/ 0 h 6858000"/>
              <a:gd name="connsiteX0-1" fmla="*/ 0 w 5197643"/>
              <a:gd name="connsiteY0-2" fmla="*/ 0 h 6858000"/>
              <a:gd name="connsiteX1-3" fmla="*/ 5197643 w 5197643"/>
              <a:gd name="connsiteY1-4" fmla="*/ 0 h 6858000"/>
              <a:gd name="connsiteX2-5" fmla="*/ 3641558 w 5197643"/>
              <a:gd name="connsiteY2-6" fmla="*/ 6858000 h 6858000"/>
              <a:gd name="connsiteX3-7" fmla="*/ 0 w 5197643"/>
              <a:gd name="connsiteY3-8" fmla="*/ 6858000 h 6858000"/>
              <a:gd name="connsiteX4-9" fmla="*/ 0 w 5197643"/>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97643" h="6858000">
                <a:moveTo>
                  <a:pt x="0" y="0"/>
                </a:moveTo>
                <a:lnTo>
                  <a:pt x="5197643" y="0"/>
                </a:lnTo>
                <a:lnTo>
                  <a:pt x="3641558" y="6858000"/>
                </a:lnTo>
                <a:lnTo>
                  <a:pt x="0" y="6858000"/>
                </a:lnTo>
                <a:lnTo>
                  <a:pt x="0" y="0"/>
                </a:lnTo>
                <a:close/>
              </a:path>
            </a:pathLst>
          </a:custGeom>
          <a:solidFill>
            <a:srgbClr val="AB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hape&#10;&#10;Description automatically generated with medium confidence"/>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004" y="428137"/>
            <a:ext cx="2269874" cy="685642"/>
          </a:xfrm>
          <a:prstGeom prst="rect">
            <a:avLst/>
          </a:prstGeom>
        </p:spPr>
      </p:pic>
      <p:sp>
        <p:nvSpPr>
          <p:cNvPr id="15" name="Title 1"/>
          <p:cNvSpPr>
            <a:spLocks noGrp="1"/>
          </p:cNvSpPr>
          <p:nvPr>
            <p:ph type="title"/>
          </p:nvPr>
        </p:nvSpPr>
        <p:spPr>
          <a:xfrm>
            <a:off x="436004" y="1764718"/>
            <a:ext cx="4117335" cy="679904"/>
          </a:xfrm>
        </p:spPr>
        <p:txBody>
          <a:bodyPr>
            <a:normAutofit/>
          </a:bodyPr>
          <a:lstStyle>
            <a:lvl1pPr>
              <a:defRPr sz="20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body of water with buildings along it&#10;&#10;Description automatically generated with medium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9" name="Rectangle 8"/>
          <p:cNvSpPr/>
          <p:nvPr userDrawn="1"/>
        </p:nvSpPr>
        <p:spPr>
          <a:xfrm>
            <a:off x="208548" y="0"/>
            <a:ext cx="5197643" cy="6858000"/>
          </a:xfrm>
          <a:custGeom>
            <a:avLst/>
            <a:gdLst>
              <a:gd name="connsiteX0" fmla="*/ 0 w 3641558"/>
              <a:gd name="connsiteY0" fmla="*/ 0 h 6858000"/>
              <a:gd name="connsiteX1" fmla="*/ 3641558 w 3641558"/>
              <a:gd name="connsiteY1" fmla="*/ 0 h 6858000"/>
              <a:gd name="connsiteX2" fmla="*/ 3641558 w 3641558"/>
              <a:gd name="connsiteY2" fmla="*/ 6858000 h 6858000"/>
              <a:gd name="connsiteX3" fmla="*/ 0 w 3641558"/>
              <a:gd name="connsiteY3" fmla="*/ 6858000 h 6858000"/>
              <a:gd name="connsiteX4" fmla="*/ 0 w 3641558"/>
              <a:gd name="connsiteY4" fmla="*/ 0 h 6858000"/>
              <a:gd name="connsiteX0-1" fmla="*/ 0 w 5197643"/>
              <a:gd name="connsiteY0-2" fmla="*/ 0 h 6858000"/>
              <a:gd name="connsiteX1-3" fmla="*/ 5197643 w 5197643"/>
              <a:gd name="connsiteY1-4" fmla="*/ 0 h 6858000"/>
              <a:gd name="connsiteX2-5" fmla="*/ 3641558 w 5197643"/>
              <a:gd name="connsiteY2-6" fmla="*/ 6858000 h 6858000"/>
              <a:gd name="connsiteX3-7" fmla="*/ 0 w 5197643"/>
              <a:gd name="connsiteY3-8" fmla="*/ 6858000 h 6858000"/>
              <a:gd name="connsiteX4-9" fmla="*/ 0 w 5197643"/>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97643" h="6858000">
                <a:moveTo>
                  <a:pt x="0" y="0"/>
                </a:moveTo>
                <a:lnTo>
                  <a:pt x="5197643" y="0"/>
                </a:lnTo>
                <a:lnTo>
                  <a:pt x="3641558"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p:cNvSpPr/>
          <p:nvPr userDrawn="1"/>
        </p:nvSpPr>
        <p:spPr>
          <a:xfrm>
            <a:off x="0" y="0"/>
            <a:ext cx="5197643" cy="6858000"/>
          </a:xfrm>
          <a:custGeom>
            <a:avLst/>
            <a:gdLst>
              <a:gd name="connsiteX0" fmla="*/ 0 w 3641558"/>
              <a:gd name="connsiteY0" fmla="*/ 0 h 6858000"/>
              <a:gd name="connsiteX1" fmla="*/ 3641558 w 3641558"/>
              <a:gd name="connsiteY1" fmla="*/ 0 h 6858000"/>
              <a:gd name="connsiteX2" fmla="*/ 3641558 w 3641558"/>
              <a:gd name="connsiteY2" fmla="*/ 6858000 h 6858000"/>
              <a:gd name="connsiteX3" fmla="*/ 0 w 3641558"/>
              <a:gd name="connsiteY3" fmla="*/ 6858000 h 6858000"/>
              <a:gd name="connsiteX4" fmla="*/ 0 w 3641558"/>
              <a:gd name="connsiteY4" fmla="*/ 0 h 6858000"/>
              <a:gd name="connsiteX0-1" fmla="*/ 0 w 5197643"/>
              <a:gd name="connsiteY0-2" fmla="*/ 0 h 6858000"/>
              <a:gd name="connsiteX1-3" fmla="*/ 5197643 w 5197643"/>
              <a:gd name="connsiteY1-4" fmla="*/ 0 h 6858000"/>
              <a:gd name="connsiteX2-5" fmla="*/ 3641558 w 5197643"/>
              <a:gd name="connsiteY2-6" fmla="*/ 6858000 h 6858000"/>
              <a:gd name="connsiteX3-7" fmla="*/ 0 w 5197643"/>
              <a:gd name="connsiteY3-8" fmla="*/ 6858000 h 6858000"/>
              <a:gd name="connsiteX4-9" fmla="*/ 0 w 5197643"/>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97643" h="6858000">
                <a:moveTo>
                  <a:pt x="0" y="0"/>
                </a:moveTo>
                <a:lnTo>
                  <a:pt x="5197643" y="0"/>
                </a:lnTo>
                <a:lnTo>
                  <a:pt x="3641558" y="6858000"/>
                </a:lnTo>
                <a:lnTo>
                  <a:pt x="0" y="6858000"/>
                </a:lnTo>
                <a:lnTo>
                  <a:pt x="0" y="0"/>
                </a:lnTo>
                <a:close/>
              </a:path>
            </a:pathLst>
          </a:custGeom>
          <a:solidFill>
            <a:srgbClr val="AB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hape&#10;&#10;Description automatically generated with medium confidence"/>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004" y="428137"/>
            <a:ext cx="2269874" cy="685642"/>
          </a:xfrm>
          <a:prstGeom prst="rect">
            <a:avLst/>
          </a:prstGeom>
        </p:spPr>
      </p:pic>
      <p:sp>
        <p:nvSpPr>
          <p:cNvPr id="15" name="Title 1"/>
          <p:cNvSpPr>
            <a:spLocks noGrp="1"/>
          </p:cNvSpPr>
          <p:nvPr>
            <p:ph type="title"/>
          </p:nvPr>
        </p:nvSpPr>
        <p:spPr>
          <a:xfrm>
            <a:off x="436004" y="1764718"/>
            <a:ext cx="4117335" cy="679904"/>
          </a:xfrm>
        </p:spPr>
        <p:txBody>
          <a:bodyPr>
            <a:normAutofit/>
          </a:bodyPr>
          <a:lstStyle>
            <a:lvl1pPr>
              <a:defRPr sz="20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8882743" y="0"/>
            <a:ext cx="3309257" cy="429208"/>
          </a:xfrm>
          <a:custGeom>
            <a:avLst/>
            <a:gdLst>
              <a:gd name="connsiteX0" fmla="*/ 0 w 1769706"/>
              <a:gd name="connsiteY0" fmla="*/ 0 h 429208"/>
              <a:gd name="connsiteX1" fmla="*/ 1769706 w 1769706"/>
              <a:gd name="connsiteY1" fmla="*/ 0 h 429208"/>
              <a:gd name="connsiteX2" fmla="*/ 1769706 w 1769706"/>
              <a:gd name="connsiteY2" fmla="*/ 429208 h 429208"/>
              <a:gd name="connsiteX3" fmla="*/ 0 w 1769706"/>
              <a:gd name="connsiteY3" fmla="*/ 429208 h 429208"/>
              <a:gd name="connsiteX4" fmla="*/ 0 w 1769706"/>
              <a:gd name="connsiteY4" fmla="*/ 0 h 429208"/>
              <a:gd name="connsiteX0-1" fmla="*/ 83975 w 1853681"/>
              <a:gd name="connsiteY0-2" fmla="*/ 0 h 429208"/>
              <a:gd name="connsiteX1-3" fmla="*/ 1853681 w 1853681"/>
              <a:gd name="connsiteY1-4" fmla="*/ 0 h 429208"/>
              <a:gd name="connsiteX2-5" fmla="*/ 1853681 w 1853681"/>
              <a:gd name="connsiteY2-6" fmla="*/ 429208 h 429208"/>
              <a:gd name="connsiteX3-7" fmla="*/ 0 w 1853681"/>
              <a:gd name="connsiteY3-8" fmla="*/ 429208 h 429208"/>
              <a:gd name="connsiteX4-9" fmla="*/ 83975 w 1853681"/>
              <a:gd name="connsiteY4-10" fmla="*/ 0 h 4292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53681" h="429208">
                <a:moveTo>
                  <a:pt x="83975" y="0"/>
                </a:moveTo>
                <a:lnTo>
                  <a:pt x="1853681" y="0"/>
                </a:lnTo>
                <a:lnTo>
                  <a:pt x="1853681" y="429208"/>
                </a:lnTo>
                <a:lnTo>
                  <a:pt x="0" y="429208"/>
                </a:lnTo>
                <a:lnTo>
                  <a:pt x="83975" y="0"/>
                </a:lnTo>
                <a:close/>
              </a:path>
            </a:pathLst>
          </a:custGeom>
          <a:solidFill>
            <a:srgbClr val="AB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latin typeface="Arial" panose="020B0604020202020204" pitchFamily="34" charset="0"/>
                <a:cs typeface="Arial" panose="020B0604020202020204" pitchFamily="34" charset="0"/>
              </a:rPr>
              <a:t>Open Data Bristol Analysis | G.33</a:t>
            </a:r>
            <a:endParaRPr lang="en-US" sz="1600" dirty="0">
              <a:latin typeface="Arial" panose="020B0604020202020204" pitchFamily="34" charset="0"/>
              <a:cs typeface="Arial" panose="020B0604020202020204" pitchFamily="34" charset="0"/>
            </a:endParaRPr>
          </a:p>
        </p:txBody>
      </p:sp>
      <p:sp>
        <p:nvSpPr>
          <p:cNvPr id="10" name="Slide Number Placeholder 5"/>
          <p:cNvSpPr>
            <a:spLocks noGrp="1"/>
          </p:cNvSpPr>
          <p:nvPr>
            <p:ph type="sldNum" sz="quarter" idx="12"/>
          </p:nvPr>
        </p:nvSpPr>
        <p:spPr>
          <a:xfrm>
            <a:off x="11467320" y="6419462"/>
            <a:ext cx="650033"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03B8E7CB-441D-4F18-860B-60A314D4A4A7}" type="slidenum">
              <a:rPr lang="en-US" smtClean="0"/>
            </a:fld>
            <a:endParaRPr lang="en-US" dirty="0"/>
          </a:p>
        </p:txBody>
      </p:sp>
      <p:cxnSp>
        <p:nvCxnSpPr>
          <p:cNvPr id="13" name="Straight Connector 12"/>
          <p:cNvCxnSpPr/>
          <p:nvPr userDrawn="1"/>
        </p:nvCxnSpPr>
        <p:spPr>
          <a:xfrm flipV="1">
            <a:off x="11541967" y="6428792"/>
            <a:ext cx="149915" cy="429208"/>
          </a:xfrm>
          <a:prstGeom prst="line">
            <a:avLst/>
          </a:prstGeom>
          <a:ln w="28575">
            <a:solidFill>
              <a:srgbClr val="AB1F2C"/>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984581" y="6460832"/>
            <a:ext cx="3557384"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University of Bristol </a:t>
            </a:r>
            <a:r>
              <a:rPr lang="en-US" sz="1200" dirty="0">
                <a:latin typeface="Arial" panose="020B0604020202020204" pitchFamily="34" charset="0"/>
                <a:cs typeface="Arial" panose="020B0604020202020204" pitchFamily="34" charset="0"/>
              </a:rPr>
              <a:t>| MSc Data Science 22/23</a:t>
            </a:r>
            <a:endParaRPr lang="en-US" sz="1200" dirty="0">
              <a:latin typeface="Arial" panose="020B0604020202020204" pitchFamily="34" charset="0"/>
              <a:cs typeface="Arial" panose="020B0604020202020204" pitchFamily="34" charset="0"/>
            </a:endParaRPr>
          </a:p>
        </p:txBody>
      </p:sp>
      <p:sp>
        <p:nvSpPr>
          <p:cNvPr id="16" name="Title 1"/>
          <p:cNvSpPr>
            <a:spLocks noGrp="1"/>
          </p:cNvSpPr>
          <p:nvPr>
            <p:ph type="title"/>
          </p:nvPr>
        </p:nvSpPr>
        <p:spPr>
          <a:xfrm>
            <a:off x="315686" y="365126"/>
            <a:ext cx="8296469" cy="679904"/>
          </a:xfrm>
        </p:spPr>
        <p:txBody>
          <a:bodyPr>
            <a:normAutofit/>
          </a:bodyPr>
          <a:lstStyle>
            <a:lvl1pPr>
              <a:defRPr sz="2800" b="1">
                <a:solidFill>
                  <a:srgbClr val="AB1F2C"/>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3" name="Picture 12" descr="A hot air balloon in the sky&#10;&#10;Description automatically generated with medium confidence"/>
          <p:cNvPicPr>
            <a:picLocks noChangeAspect="1"/>
          </p:cNvPicPr>
          <p:nvPr userDrawn="1"/>
        </p:nvPicPr>
        <p:blipFill rotWithShape="1">
          <a:blip r:embed="rId2">
            <a:extLst>
              <a:ext uri="{28A0092B-C50C-407E-A947-70E740481C1C}">
                <a14:useLocalDpi xmlns:a14="http://schemas.microsoft.com/office/drawing/2010/main" val="0"/>
              </a:ext>
            </a:extLst>
          </a:blip>
          <a:srcRect l="11506"/>
          <a:stretch>
            <a:fillRect/>
          </a:stretch>
        </p:blipFill>
        <p:spPr>
          <a:xfrm>
            <a:off x="0" y="0"/>
            <a:ext cx="9781880" cy="6858000"/>
          </a:xfrm>
          <a:prstGeom prst="rect">
            <a:avLst/>
          </a:prstGeom>
        </p:spPr>
      </p:pic>
      <p:sp>
        <p:nvSpPr>
          <p:cNvPr id="9" name="Rectangle 8"/>
          <p:cNvSpPr/>
          <p:nvPr userDrawn="1"/>
        </p:nvSpPr>
        <p:spPr>
          <a:xfrm>
            <a:off x="6857999" y="0"/>
            <a:ext cx="5166049" cy="6857999"/>
          </a:xfrm>
          <a:custGeom>
            <a:avLst/>
            <a:gdLst>
              <a:gd name="connsiteX0" fmla="*/ 0 w 3598506"/>
              <a:gd name="connsiteY0" fmla="*/ 0 h 6858000"/>
              <a:gd name="connsiteX1" fmla="*/ 3598506 w 3598506"/>
              <a:gd name="connsiteY1" fmla="*/ 0 h 6858000"/>
              <a:gd name="connsiteX2" fmla="*/ 3598506 w 3598506"/>
              <a:gd name="connsiteY2" fmla="*/ 6858000 h 6858000"/>
              <a:gd name="connsiteX3" fmla="*/ 0 w 3598506"/>
              <a:gd name="connsiteY3" fmla="*/ 6858000 h 6858000"/>
              <a:gd name="connsiteX4" fmla="*/ 0 w 3598506"/>
              <a:gd name="connsiteY4" fmla="*/ 0 h 6858000"/>
              <a:gd name="connsiteX0-1" fmla="*/ 1548882 w 5147388"/>
              <a:gd name="connsiteY0-2" fmla="*/ 0 h 6858000"/>
              <a:gd name="connsiteX1-3" fmla="*/ 5147388 w 5147388"/>
              <a:gd name="connsiteY1-4" fmla="*/ 0 h 6858000"/>
              <a:gd name="connsiteX2-5" fmla="*/ 5147388 w 5147388"/>
              <a:gd name="connsiteY2-6" fmla="*/ 6858000 h 6858000"/>
              <a:gd name="connsiteX3-7" fmla="*/ 0 w 5147388"/>
              <a:gd name="connsiteY3-8" fmla="*/ 6830008 h 6858000"/>
              <a:gd name="connsiteX4-9" fmla="*/ 1548882 w 5147388"/>
              <a:gd name="connsiteY4-10" fmla="*/ 0 h 6858000"/>
              <a:gd name="connsiteX0-11" fmla="*/ 1567543 w 5166049"/>
              <a:gd name="connsiteY0-12" fmla="*/ 0 h 6858000"/>
              <a:gd name="connsiteX1-13" fmla="*/ 5166049 w 5166049"/>
              <a:gd name="connsiteY1-14" fmla="*/ 0 h 6858000"/>
              <a:gd name="connsiteX2-15" fmla="*/ 5166049 w 5166049"/>
              <a:gd name="connsiteY2-16" fmla="*/ 6858000 h 6858000"/>
              <a:gd name="connsiteX3-17" fmla="*/ 0 w 5166049"/>
              <a:gd name="connsiteY3-18" fmla="*/ 6858000 h 6858000"/>
              <a:gd name="connsiteX4-19" fmla="*/ 1567543 w 5166049"/>
              <a:gd name="connsiteY4-2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6049" h="6858000">
                <a:moveTo>
                  <a:pt x="1567543" y="0"/>
                </a:moveTo>
                <a:lnTo>
                  <a:pt x="5166049" y="0"/>
                </a:lnTo>
                <a:lnTo>
                  <a:pt x="5166049" y="6858000"/>
                </a:lnTo>
                <a:lnTo>
                  <a:pt x="0" y="6858000"/>
                </a:lnTo>
                <a:lnTo>
                  <a:pt x="15675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p:cNvSpPr/>
          <p:nvPr userDrawn="1"/>
        </p:nvSpPr>
        <p:spPr>
          <a:xfrm>
            <a:off x="7025951" y="1"/>
            <a:ext cx="5166049" cy="6857999"/>
          </a:xfrm>
          <a:custGeom>
            <a:avLst/>
            <a:gdLst>
              <a:gd name="connsiteX0" fmla="*/ 0 w 3598506"/>
              <a:gd name="connsiteY0" fmla="*/ 0 h 6858000"/>
              <a:gd name="connsiteX1" fmla="*/ 3598506 w 3598506"/>
              <a:gd name="connsiteY1" fmla="*/ 0 h 6858000"/>
              <a:gd name="connsiteX2" fmla="*/ 3598506 w 3598506"/>
              <a:gd name="connsiteY2" fmla="*/ 6858000 h 6858000"/>
              <a:gd name="connsiteX3" fmla="*/ 0 w 3598506"/>
              <a:gd name="connsiteY3" fmla="*/ 6858000 h 6858000"/>
              <a:gd name="connsiteX4" fmla="*/ 0 w 3598506"/>
              <a:gd name="connsiteY4" fmla="*/ 0 h 6858000"/>
              <a:gd name="connsiteX0-1" fmla="*/ 1548882 w 5147388"/>
              <a:gd name="connsiteY0-2" fmla="*/ 0 h 6858000"/>
              <a:gd name="connsiteX1-3" fmla="*/ 5147388 w 5147388"/>
              <a:gd name="connsiteY1-4" fmla="*/ 0 h 6858000"/>
              <a:gd name="connsiteX2-5" fmla="*/ 5147388 w 5147388"/>
              <a:gd name="connsiteY2-6" fmla="*/ 6858000 h 6858000"/>
              <a:gd name="connsiteX3-7" fmla="*/ 0 w 5147388"/>
              <a:gd name="connsiteY3-8" fmla="*/ 6830008 h 6858000"/>
              <a:gd name="connsiteX4-9" fmla="*/ 1548882 w 5147388"/>
              <a:gd name="connsiteY4-10" fmla="*/ 0 h 6858000"/>
              <a:gd name="connsiteX0-11" fmla="*/ 1567543 w 5166049"/>
              <a:gd name="connsiteY0-12" fmla="*/ 0 h 6858000"/>
              <a:gd name="connsiteX1-13" fmla="*/ 5166049 w 5166049"/>
              <a:gd name="connsiteY1-14" fmla="*/ 0 h 6858000"/>
              <a:gd name="connsiteX2-15" fmla="*/ 5166049 w 5166049"/>
              <a:gd name="connsiteY2-16" fmla="*/ 6858000 h 6858000"/>
              <a:gd name="connsiteX3-17" fmla="*/ 0 w 5166049"/>
              <a:gd name="connsiteY3-18" fmla="*/ 6858000 h 6858000"/>
              <a:gd name="connsiteX4-19" fmla="*/ 1567543 w 5166049"/>
              <a:gd name="connsiteY4-2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6049" h="6858000">
                <a:moveTo>
                  <a:pt x="1567543" y="0"/>
                </a:moveTo>
                <a:lnTo>
                  <a:pt x="5166049" y="0"/>
                </a:lnTo>
                <a:lnTo>
                  <a:pt x="5166049" y="6858000"/>
                </a:lnTo>
                <a:lnTo>
                  <a:pt x="0" y="6858000"/>
                </a:lnTo>
                <a:lnTo>
                  <a:pt x="1567543"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with medium confidenc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2135" y="428137"/>
            <a:ext cx="2269874" cy="685642"/>
          </a:xfrm>
          <a:prstGeom prst="rect">
            <a:avLst/>
          </a:prstGeom>
        </p:spPr>
      </p:pic>
      <p:sp>
        <p:nvSpPr>
          <p:cNvPr id="16" name="Title 1"/>
          <p:cNvSpPr>
            <a:spLocks noGrp="1"/>
          </p:cNvSpPr>
          <p:nvPr>
            <p:ph type="title" hasCustomPrompt="1"/>
          </p:nvPr>
        </p:nvSpPr>
        <p:spPr>
          <a:xfrm>
            <a:off x="7897098" y="5277853"/>
            <a:ext cx="4105468" cy="1419726"/>
          </a:xfrm>
        </p:spPr>
        <p:txBody>
          <a:bodyPr>
            <a:normAutofit/>
          </a:bodyPr>
          <a:lstStyle>
            <a:lvl1pPr algn="r">
              <a:defRPr sz="2000" b="0">
                <a:solidFill>
                  <a:schemeClr val="tx1"/>
                </a:solidFill>
                <a:latin typeface="Arial" panose="020B0604020202020204" pitchFamily="34" charset="0"/>
                <a:cs typeface="Arial" panose="020B0604020202020204" pitchFamily="34" charset="0"/>
              </a:defRPr>
            </a:lvl1pPr>
          </a:lstStyle>
          <a:p>
            <a:r>
              <a:rPr lang="en-US" dirty="0" err="1"/>
              <a:t>Yining</a:t>
            </a:r>
            <a:r>
              <a:rPr lang="en-US" dirty="0"/>
              <a:t> Yuan</a:t>
            </a:r>
            <a:br>
              <a:rPr lang="en-US" dirty="0"/>
            </a:br>
            <a:r>
              <a:rPr lang="en-US" dirty="0"/>
              <a:t>Xinyang Song</a:t>
            </a:r>
            <a:br>
              <a:rPr lang="en-US" dirty="0"/>
            </a:br>
            <a:r>
              <a:rPr lang="en-US" dirty="0"/>
              <a:t>Tharathep Chuayrod</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8882743" y="0"/>
            <a:ext cx="3309257" cy="429208"/>
          </a:xfrm>
          <a:custGeom>
            <a:avLst/>
            <a:gdLst>
              <a:gd name="connsiteX0" fmla="*/ 0 w 1769706"/>
              <a:gd name="connsiteY0" fmla="*/ 0 h 429208"/>
              <a:gd name="connsiteX1" fmla="*/ 1769706 w 1769706"/>
              <a:gd name="connsiteY1" fmla="*/ 0 h 429208"/>
              <a:gd name="connsiteX2" fmla="*/ 1769706 w 1769706"/>
              <a:gd name="connsiteY2" fmla="*/ 429208 h 429208"/>
              <a:gd name="connsiteX3" fmla="*/ 0 w 1769706"/>
              <a:gd name="connsiteY3" fmla="*/ 429208 h 429208"/>
              <a:gd name="connsiteX4" fmla="*/ 0 w 1769706"/>
              <a:gd name="connsiteY4" fmla="*/ 0 h 429208"/>
              <a:gd name="connsiteX0-1" fmla="*/ 83975 w 1853681"/>
              <a:gd name="connsiteY0-2" fmla="*/ 0 h 429208"/>
              <a:gd name="connsiteX1-3" fmla="*/ 1853681 w 1853681"/>
              <a:gd name="connsiteY1-4" fmla="*/ 0 h 429208"/>
              <a:gd name="connsiteX2-5" fmla="*/ 1853681 w 1853681"/>
              <a:gd name="connsiteY2-6" fmla="*/ 429208 h 429208"/>
              <a:gd name="connsiteX3-7" fmla="*/ 0 w 1853681"/>
              <a:gd name="connsiteY3-8" fmla="*/ 429208 h 429208"/>
              <a:gd name="connsiteX4-9" fmla="*/ 83975 w 1853681"/>
              <a:gd name="connsiteY4-10" fmla="*/ 0 h 4292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53681" h="429208">
                <a:moveTo>
                  <a:pt x="83975" y="0"/>
                </a:moveTo>
                <a:lnTo>
                  <a:pt x="1853681" y="0"/>
                </a:lnTo>
                <a:lnTo>
                  <a:pt x="1853681" y="429208"/>
                </a:lnTo>
                <a:lnTo>
                  <a:pt x="0" y="429208"/>
                </a:lnTo>
                <a:lnTo>
                  <a:pt x="83975" y="0"/>
                </a:lnTo>
                <a:close/>
              </a:path>
            </a:pathLst>
          </a:custGeom>
          <a:solidFill>
            <a:srgbClr val="AB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latin typeface="Arial" panose="020B0604020202020204" pitchFamily="34" charset="0"/>
                <a:cs typeface="Arial" panose="020B0604020202020204" pitchFamily="34" charset="0"/>
              </a:rPr>
              <a:t>Open Data Bristol Analysis | G.33</a:t>
            </a:r>
            <a:endParaRPr lang="en-US" sz="1600" dirty="0">
              <a:latin typeface="Arial" panose="020B0604020202020204" pitchFamily="34" charset="0"/>
              <a:cs typeface="Arial" panose="020B0604020202020204" pitchFamily="34" charset="0"/>
            </a:endParaRPr>
          </a:p>
        </p:txBody>
      </p:sp>
      <p:sp>
        <p:nvSpPr>
          <p:cNvPr id="10" name="Slide Number Placeholder 5"/>
          <p:cNvSpPr>
            <a:spLocks noGrp="1"/>
          </p:cNvSpPr>
          <p:nvPr>
            <p:ph type="sldNum" sz="quarter" idx="12"/>
          </p:nvPr>
        </p:nvSpPr>
        <p:spPr>
          <a:xfrm>
            <a:off x="11467320" y="6419462"/>
            <a:ext cx="650033"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03B8E7CB-441D-4F18-860B-60A314D4A4A7}" type="slidenum">
              <a:rPr lang="en-US" smtClean="0"/>
            </a:fld>
            <a:endParaRPr lang="en-US" dirty="0"/>
          </a:p>
        </p:txBody>
      </p:sp>
      <p:cxnSp>
        <p:nvCxnSpPr>
          <p:cNvPr id="13" name="Straight Connector 12"/>
          <p:cNvCxnSpPr/>
          <p:nvPr userDrawn="1"/>
        </p:nvCxnSpPr>
        <p:spPr>
          <a:xfrm flipV="1">
            <a:off x="11541967" y="6428792"/>
            <a:ext cx="149915" cy="429208"/>
          </a:xfrm>
          <a:prstGeom prst="line">
            <a:avLst/>
          </a:prstGeom>
          <a:ln w="28575">
            <a:solidFill>
              <a:srgbClr val="AB1F2C"/>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984581" y="6460832"/>
            <a:ext cx="3557384"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University of Bristol </a:t>
            </a:r>
            <a:r>
              <a:rPr lang="en-US" sz="1200" dirty="0">
                <a:latin typeface="Arial" panose="020B0604020202020204" pitchFamily="34" charset="0"/>
                <a:cs typeface="Arial" panose="020B0604020202020204" pitchFamily="34" charset="0"/>
              </a:rPr>
              <a:t>| MSc Data Science 22/23</a:t>
            </a:r>
            <a:endParaRPr lang="en-US" sz="1200" dirty="0">
              <a:latin typeface="Arial" panose="020B0604020202020204" pitchFamily="34" charset="0"/>
              <a:cs typeface="Arial" panose="020B0604020202020204" pitchFamily="34" charset="0"/>
            </a:endParaRPr>
          </a:p>
        </p:txBody>
      </p:sp>
      <p:sp>
        <p:nvSpPr>
          <p:cNvPr id="16" name="Title 1"/>
          <p:cNvSpPr>
            <a:spLocks noGrp="1"/>
          </p:cNvSpPr>
          <p:nvPr>
            <p:ph type="title"/>
          </p:nvPr>
        </p:nvSpPr>
        <p:spPr>
          <a:xfrm>
            <a:off x="315686" y="365126"/>
            <a:ext cx="8296469" cy="679904"/>
          </a:xfrm>
        </p:spPr>
        <p:txBody>
          <a:bodyPr>
            <a:normAutofit/>
          </a:bodyPr>
          <a:lstStyle>
            <a:lvl1pPr>
              <a:defRPr sz="2800" b="1">
                <a:solidFill>
                  <a:srgbClr val="AB1F2C"/>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3" name="Picture 12" descr="A hot air balloon in the sky&#10;&#10;Description automatically generated with medium confidence"/>
          <p:cNvPicPr>
            <a:picLocks noChangeAspect="1"/>
          </p:cNvPicPr>
          <p:nvPr userDrawn="1"/>
        </p:nvPicPr>
        <p:blipFill rotWithShape="1">
          <a:blip r:embed="rId2">
            <a:extLst>
              <a:ext uri="{28A0092B-C50C-407E-A947-70E740481C1C}">
                <a14:useLocalDpi xmlns:a14="http://schemas.microsoft.com/office/drawing/2010/main" val="0"/>
              </a:ext>
            </a:extLst>
          </a:blip>
          <a:srcRect l="11506"/>
          <a:stretch>
            <a:fillRect/>
          </a:stretch>
        </p:blipFill>
        <p:spPr>
          <a:xfrm>
            <a:off x="0" y="0"/>
            <a:ext cx="9781880" cy="6858000"/>
          </a:xfrm>
          <a:prstGeom prst="rect">
            <a:avLst/>
          </a:prstGeom>
        </p:spPr>
      </p:pic>
      <p:sp>
        <p:nvSpPr>
          <p:cNvPr id="9" name="Rectangle 8"/>
          <p:cNvSpPr/>
          <p:nvPr userDrawn="1"/>
        </p:nvSpPr>
        <p:spPr>
          <a:xfrm>
            <a:off x="6857999" y="0"/>
            <a:ext cx="5166049" cy="6857999"/>
          </a:xfrm>
          <a:custGeom>
            <a:avLst/>
            <a:gdLst>
              <a:gd name="connsiteX0" fmla="*/ 0 w 3598506"/>
              <a:gd name="connsiteY0" fmla="*/ 0 h 6858000"/>
              <a:gd name="connsiteX1" fmla="*/ 3598506 w 3598506"/>
              <a:gd name="connsiteY1" fmla="*/ 0 h 6858000"/>
              <a:gd name="connsiteX2" fmla="*/ 3598506 w 3598506"/>
              <a:gd name="connsiteY2" fmla="*/ 6858000 h 6858000"/>
              <a:gd name="connsiteX3" fmla="*/ 0 w 3598506"/>
              <a:gd name="connsiteY3" fmla="*/ 6858000 h 6858000"/>
              <a:gd name="connsiteX4" fmla="*/ 0 w 3598506"/>
              <a:gd name="connsiteY4" fmla="*/ 0 h 6858000"/>
              <a:gd name="connsiteX0-1" fmla="*/ 1548882 w 5147388"/>
              <a:gd name="connsiteY0-2" fmla="*/ 0 h 6858000"/>
              <a:gd name="connsiteX1-3" fmla="*/ 5147388 w 5147388"/>
              <a:gd name="connsiteY1-4" fmla="*/ 0 h 6858000"/>
              <a:gd name="connsiteX2-5" fmla="*/ 5147388 w 5147388"/>
              <a:gd name="connsiteY2-6" fmla="*/ 6858000 h 6858000"/>
              <a:gd name="connsiteX3-7" fmla="*/ 0 w 5147388"/>
              <a:gd name="connsiteY3-8" fmla="*/ 6830008 h 6858000"/>
              <a:gd name="connsiteX4-9" fmla="*/ 1548882 w 5147388"/>
              <a:gd name="connsiteY4-10" fmla="*/ 0 h 6858000"/>
              <a:gd name="connsiteX0-11" fmla="*/ 1567543 w 5166049"/>
              <a:gd name="connsiteY0-12" fmla="*/ 0 h 6858000"/>
              <a:gd name="connsiteX1-13" fmla="*/ 5166049 w 5166049"/>
              <a:gd name="connsiteY1-14" fmla="*/ 0 h 6858000"/>
              <a:gd name="connsiteX2-15" fmla="*/ 5166049 w 5166049"/>
              <a:gd name="connsiteY2-16" fmla="*/ 6858000 h 6858000"/>
              <a:gd name="connsiteX3-17" fmla="*/ 0 w 5166049"/>
              <a:gd name="connsiteY3-18" fmla="*/ 6858000 h 6858000"/>
              <a:gd name="connsiteX4-19" fmla="*/ 1567543 w 5166049"/>
              <a:gd name="connsiteY4-2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6049" h="6858000">
                <a:moveTo>
                  <a:pt x="1567543" y="0"/>
                </a:moveTo>
                <a:lnTo>
                  <a:pt x="5166049" y="0"/>
                </a:lnTo>
                <a:lnTo>
                  <a:pt x="5166049" y="6858000"/>
                </a:lnTo>
                <a:lnTo>
                  <a:pt x="0" y="6858000"/>
                </a:lnTo>
                <a:lnTo>
                  <a:pt x="15675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p:cNvSpPr/>
          <p:nvPr userDrawn="1"/>
        </p:nvSpPr>
        <p:spPr>
          <a:xfrm>
            <a:off x="7025951" y="1"/>
            <a:ext cx="5166049" cy="6857999"/>
          </a:xfrm>
          <a:custGeom>
            <a:avLst/>
            <a:gdLst>
              <a:gd name="connsiteX0" fmla="*/ 0 w 3598506"/>
              <a:gd name="connsiteY0" fmla="*/ 0 h 6858000"/>
              <a:gd name="connsiteX1" fmla="*/ 3598506 w 3598506"/>
              <a:gd name="connsiteY1" fmla="*/ 0 h 6858000"/>
              <a:gd name="connsiteX2" fmla="*/ 3598506 w 3598506"/>
              <a:gd name="connsiteY2" fmla="*/ 6858000 h 6858000"/>
              <a:gd name="connsiteX3" fmla="*/ 0 w 3598506"/>
              <a:gd name="connsiteY3" fmla="*/ 6858000 h 6858000"/>
              <a:gd name="connsiteX4" fmla="*/ 0 w 3598506"/>
              <a:gd name="connsiteY4" fmla="*/ 0 h 6858000"/>
              <a:gd name="connsiteX0-1" fmla="*/ 1548882 w 5147388"/>
              <a:gd name="connsiteY0-2" fmla="*/ 0 h 6858000"/>
              <a:gd name="connsiteX1-3" fmla="*/ 5147388 w 5147388"/>
              <a:gd name="connsiteY1-4" fmla="*/ 0 h 6858000"/>
              <a:gd name="connsiteX2-5" fmla="*/ 5147388 w 5147388"/>
              <a:gd name="connsiteY2-6" fmla="*/ 6858000 h 6858000"/>
              <a:gd name="connsiteX3-7" fmla="*/ 0 w 5147388"/>
              <a:gd name="connsiteY3-8" fmla="*/ 6830008 h 6858000"/>
              <a:gd name="connsiteX4-9" fmla="*/ 1548882 w 5147388"/>
              <a:gd name="connsiteY4-10" fmla="*/ 0 h 6858000"/>
              <a:gd name="connsiteX0-11" fmla="*/ 1567543 w 5166049"/>
              <a:gd name="connsiteY0-12" fmla="*/ 0 h 6858000"/>
              <a:gd name="connsiteX1-13" fmla="*/ 5166049 w 5166049"/>
              <a:gd name="connsiteY1-14" fmla="*/ 0 h 6858000"/>
              <a:gd name="connsiteX2-15" fmla="*/ 5166049 w 5166049"/>
              <a:gd name="connsiteY2-16" fmla="*/ 6858000 h 6858000"/>
              <a:gd name="connsiteX3-17" fmla="*/ 0 w 5166049"/>
              <a:gd name="connsiteY3-18" fmla="*/ 6858000 h 6858000"/>
              <a:gd name="connsiteX4-19" fmla="*/ 1567543 w 5166049"/>
              <a:gd name="connsiteY4-2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6049" h="6858000">
                <a:moveTo>
                  <a:pt x="1567543" y="0"/>
                </a:moveTo>
                <a:lnTo>
                  <a:pt x="5166049" y="0"/>
                </a:lnTo>
                <a:lnTo>
                  <a:pt x="5166049" y="6858000"/>
                </a:lnTo>
                <a:lnTo>
                  <a:pt x="0" y="6858000"/>
                </a:lnTo>
                <a:lnTo>
                  <a:pt x="1567543"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with medium confidenc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2135" y="428137"/>
            <a:ext cx="2269874" cy="685642"/>
          </a:xfrm>
          <a:prstGeom prst="rect">
            <a:avLst/>
          </a:prstGeom>
        </p:spPr>
      </p:pic>
      <p:sp>
        <p:nvSpPr>
          <p:cNvPr id="16" name="Title 1"/>
          <p:cNvSpPr>
            <a:spLocks noGrp="1"/>
          </p:cNvSpPr>
          <p:nvPr>
            <p:ph type="title" hasCustomPrompt="1"/>
          </p:nvPr>
        </p:nvSpPr>
        <p:spPr>
          <a:xfrm>
            <a:off x="7897098" y="5277853"/>
            <a:ext cx="4105468" cy="1419726"/>
          </a:xfrm>
        </p:spPr>
        <p:txBody>
          <a:bodyPr>
            <a:normAutofit/>
          </a:bodyPr>
          <a:lstStyle>
            <a:lvl1pPr algn="r">
              <a:defRPr sz="2000" b="0">
                <a:solidFill>
                  <a:schemeClr val="tx1"/>
                </a:solidFill>
                <a:latin typeface="Arial" panose="020B0604020202020204" pitchFamily="34" charset="0"/>
                <a:cs typeface="Arial" panose="020B0604020202020204" pitchFamily="34" charset="0"/>
              </a:defRPr>
            </a:lvl1pPr>
          </a:lstStyle>
          <a:p>
            <a:r>
              <a:rPr lang="en-US" dirty="0" err="1"/>
              <a:t>Yining</a:t>
            </a:r>
            <a:r>
              <a:rPr lang="en-US" dirty="0"/>
              <a:t> Yuan</a:t>
            </a:r>
            <a:br>
              <a:rPr lang="en-US" dirty="0"/>
            </a:br>
            <a:r>
              <a:rPr lang="en-US" dirty="0"/>
              <a:t>Xinyang Song</a:t>
            </a:r>
            <a:br>
              <a:rPr lang="en-US" dirty="0"/>
            </a:br>
            <a:r>
              <a:rPr lang="en-US" dirty="0"/>
              <a:t>Tharathep Chuayrod</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B8E7CB-441D-4F18-860B-60A314D4A4A7}"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8E7CB-441D-4F18-860B-60A314D4A4A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8E7CB-441D-4F18-860B-60A314D4A4A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7.xml"/><Relationship Id="rId7" Type="http://schemas.openxmlformats.org/officeDocument/2006/relationships/image" Target="../media/image9.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1.xml"/><Relationship Id="rId17" Type="http://schemas.openxmlformats.org/officeDocument/2006/relationships/slideLayout" Target="../slideLayouts/slideLayout2.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11.png"/><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slideLayout" Target="../slideLayouts/slideLayout13.xml"/><Relationship Id="rId10" Type="http://schemas.openxmlformats.org/officeDocument/2006/relationships/tags" Target="../tags/tag23.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1810" y="2105842"/>
            <a:ext cx="5331872" cy="738521"/>
          </a:xfrm>
        </p:spPr>
        <p:txBody>
          <a:bodyPr>
            <a:normAutofit fontScale="90000"/>
          </a:bodyPr>
          <a:lstStyle/>
          <a:p>
            <a:r>
              <a:rPr lang="en-US" dirty="0"/>
              <a:t>Problem D </a:t>
            </a:r>
            <a:br>
              <a:rPr lang="en-US" dirty="0"/>
            </a:br>
            <a:r>
              <a:rPr lang="en-US" sz="2800" dirty="0"/>
              <a:t>Bristol Open Data Analysis</a:t>
            </a:r>
            <a:endParaRPr lang="en-US" sz="2800" dirty="0"/>
          </a:p>
        </p:txBody>
      </p:sp>
      <p:sp>
        <p:nvSpPr>
          <p:cNvPr id="5" name="Title 1"/>
          <p:cNvSpPr txBox="1"/>
          <p:nvPr/>
        </p:nvSpPr>
        <p:spPr>
          <a:xfrm>
            <a:off x="331810" y="3442294"/>
            <a:ext cx="5331872" cy="7385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b="1" kern="1200">
                <a:solidFill>
                  <a:schemeClr val="bg1"/>
                </a:solidFill>
                <a:latin typeface="Arial" panose="020B0604020202020204" pitchFamily="34" charset="0"/>
                <a:ea typeface="+mj-ea"/>
                <a:cs typeface="Arial" panose="020B0604020202020204" pitchFamily="34" charset="0"/>
              </a:defRPr>
            </a:lvl1pPr>
          </a:lstStyle>
          <a:p>
            <a:r>
              <a:rPr lang="en-US" dirty="0"/>
              <a:t>Group 33</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and Purpose [30 sec]</a:t>
            </a:r>
            <a:endParaRPr lang="en-US" dirty="0"/>
          </a:p>
        </p:txBody>
      </p:sp>
      <p:sp>
        <p:nvSpPr>
          <p:cNvPr id="4" name="Slide Number Placeholder 3"/>
          <p:cNvSpPr>
            <a:spLocks noGrp="1"/>
          </p:cNvSpPr>
          <p:nvPr>
            <p:ph type="sldNum" sz="quarter" idx="12"/>
          </p:nvPr>
        </p:nvSpPr>
        <p:spPr/>
        <p:txBody>
          <a:bodyPr/>
          <a:lstStyle/>
          <a:p>
            <a:fld id="{03B8E7CB-441D-4F18-860B-60A314D4A4A7}" type="slidenum">
              <a:rPr lang="en-US" smtClean="0"/>
            </a:fld>
            <a:endParaRPr lang="en-US" dirty="0"/>
          </a:p>
        </p:txBody>
      </p:sp>
      <p:sp>
        <p:nvSpPr>
          <p:cNvPr id="5" name="Title 1"/>
          <p:cNvSpPr txBox="1"/>
          <p:nvPr/>
        </p:nvSpPr>
        <p:spPr>
          <a:xfrm>
            <a:off x="0" y="3347685"/>
            <a:ext cx="9996198" cy="964164"/>
          </a:xfrm>
          <a:custGeom>
            <a:avLst/>
            <a:gdLst>
              <a:gd name="connsiteX0" fmla="*/ 0 w 8966718"/>
              <a:gd name="connsiteY0" fmla="*/ 0 h 964164"/>
              <a:gd name="connsiteX1" fmla="*/ 8966718 w 8966718"/>
              <a:gd name="connsiteY1" fmla="*/ 0 h 964164"/>
              <a:gd name="connsiteX2" fmla="*/ 8966718 w 8966718"/>
              <a:gd name="connsiteY2" fmla="*/ 964164 h 964164"/>
              <a:gd name="connsiteX3" fmla="*/ 0 w 8966718"/>
              <a:gd name="connsiteY3" fmla="*/ 964164 h 964164"/>
              <a:gd name="connsiteX4" fmla="*/ 0 w 8966718"/>
              <a:gd name="connsiteY4" fmla="*/ 0 h 964164"/>
              <a:gd name="connsiteX0-1" fmla="*/ 0 w 8966718"/>
              <a:gd name="connsiteY0-2" fmla="*/ 0 h 964164"/>
              <a:gd name="connsiteX1-3" fmla="*/ 8966718 w 8966718"/>
              <a:gd name="connsiteY1-4" fmla="*/ 0 h 964164"/>
              <a:gd name="connsiteX2-5" fmla="*/ 8154955 w 8966718"/>
              <a:gd name="connsiteY2-6" fmla="*/ 964164 h 964164"/>
              <a:gd name="connsiteX3-7" fmla="*/ 0 w 8966718"/>
              <a:gd name="connsiteY3-8" fmla="*/ 964164 h 964164"/>
              <a:gd name="connsiteX4-9" fmla="*/ 0 w 8966718"/>
              <a:gd name="connsiteY4-10" fmla="*/ 0 h 964164"/>
              <a:gd name="connsiteX0-11" fmla="*/ 0 w 8966718"/>
              <a:gd name="connsiteY0-12" fmla="*/ 0 h 964164"/>
              <a:gd name="connsiteX1-13" fmla="*/ 8966718 w 8966718"/>
              <a:gd name="connsiteY1-14" fmla="*/ 0 h 964164"/>
              <a:gd name="connsiteX2-15" fmla="*/ 8649477 w 8966718"/>
              <a:gd name="connsiteY2-16" fmla="*/ 954834 h 964164"/>
              <a:gd name="connsiteX3-17" fmla="*/ 0 w 8966718"/>
              <a:gd name="connsiteY3-18" fmla="*/ 964164 h 964164"/>
              <a:gd name="connsiteX4-19" fmla="*/ 0 w 8966718"/>
              <a:gd name="connsiteY4-20" fmla="*/ 0 h 9641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966718" h="964164">
                <a:moveTo>
                  <a:pt x="0" y="0"/>
                </a:moveTo>
                <a:lnTo>
                  <a:pt x="8966718" y="0"/>
                </a:lnTo>
                <a:lnTo>
                  <a:pt x="8649477" y="954834"/>
                </a:lnTo>
                <a:lnTo>
                  <a:pt x="0" y="964164"/>
                </a:lnTo>
                <a:lnTo>
                  <a:pt x="0" y="0"/>
                </a:lnTo>
                <a:close/>
              </a:path>
            </a:pathLst>
          </a:cu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a:solidFill>
                  <a:srgbClr val="AB1F2C"/>
                </a:solidFill>
                <a:latin typeface="Arial" panose="020B0604020202020204" pitchFamily="34" charset="0"/>
                <a:ea typeface="+mj-ea"/>
                <a:cs typeface="Arial" panose="020B0604020202020204" pitchFamily="34" charset="0"/>
              </a:defRPr>
            </a:lvl1pPr>
          </a:lstStyle>
          <a:p>
            <a:pPr marL="225425"/>
            <a:r>
              <a:rPr lang="en-US" b="0" dirty="0">
                <a:solidFill>
                  <a:schemeClr val="tx1"/>
                </a:solidFill>
              </a:rPr>
              <a:t>The impact on traffic due to Covid-19 lockdowns can be used as a reliable proxy </a:t>
            </a:r>
            <a:br>
              <a:rPr lang="en-US" b="0" dirty="0">
                <a:solidFill>
                  <a:schemeClr val="tx1"/>
                </a:solidFill>
              </a:rPr>
            </a:br>
            <a:r>
              <a:rPr lang="en-US" b="0" dirty="0">
                <a:solidFill>
                  <a:schemeClr val="tx1"/>
                </a:solidFill>
              </a:rPr>
              <a:t>for calculating the potential impact of EV adoption and a clean air zone.</a:t>
            </a:r>
            <a:endParaRPr lang="en-US" b="0" dirty="0">
              <a:solidFill>
                <a:schemeClr val="tx1"/>
              </a:solidFill>
            </a:endParaRPr>
          </a:p>
        </p:txBody>
      </p:sp>
      <p:sp>
        <p:nvSpPr>
          <p:cNvPr id="8" name="Title 1"/>
          <p:cNvSpPr txBox="1"/>
          <p:nvPr/>
        </p:nvSpPr>
        <p:spPr>
          <a:xfrm>
            <a:off x="2195802" y="4691293"/>
            <a:ext cx="9996198" cy="964164"/>
          </a:xfrm>
          <a:custGeom>
            <a:avLst/>
            <a:gdLst>
              <a:gd name="connsiteX0" fmla="*/ 0 w 8966718"/>
              <a:gd name="connsiteY0" fmla="*/ 0 h 964164"/>
              <a:gd name="connsiteX1" fmla="*/ 8966718 w 8966718"/>
              <a:gd name="connsiteY1" fmla="*/ 0 h 964164"/>
              <a:gd name="connsiteX2" fmla="*/ 8966718 w 8966718"/>
              <a:gd name="connsiteY2" fmla="*/ 964164 h 964164"/>
              <a:gd name="connsiteX3" fmla="*/ 0 w 8966718"/>
              <a:gd name="connsiteY3" fmla="*/ 964164 h 964164"/>
              <a:gd name="connsiteX4" fmla="*/ 0 w 8966718"/>
              <a:gd name="connsiteY4" fmla="*/ 0 h 964164"/>
              <a:gd name="connsiteX0-1" fmla="*/ 0 w 8966718"/>
              <a:gd name="connsiteY0-2" fmla="*/ 0 h 964164"/>
              <a:gd name="connsiteX1-3" fmla="*/ 8966718 w 8966718"/>
              <a:gd name="connsiteY1-4" fmla="*/ 0 h 964164"/>
              <a:gd name="connsiteX2-5" fmla="*/ 8154955 w 8966718"/>
              <a:gd name="connsiteY2-6" fmla="*/ 964164 h 964164"/>
              <a:gd name="connsiteX3-7" fmla="*/ 0 w 8966718"/>
              <a:gd name="connsiteY3-8" fmla="*/ 964164 h 964164"/>
              <a:gd name="connsiteX4-9" fmla="*/ 0 w 8966718"/>
              <a:gd name="connsiteY4-10" fmla="*/ 0 h 964164"/>
              <a:gd name="connsiteX0-11" fmla="*/ 0 w 8966718"/>
              <a:gd name="connsiteY0-12" fmla="*/ 0 h 964164"/>
              <a:gd name="connsiteX1-13" fmla="*/ 8966718 w 8966718"/>
              <a:gd name="connsiteY1-14" fmla="*/ 0 h 964164"/>
              <a:gd name="connsiteX2-15" fmla="*/ 8649477 w 8966718"/>
              <a:gd name="connsiteY2-16" fmla="*/ 954834 h 964164"/>
              <a:gd name="connsiteX3-17" fmla="*/ 0 w 8966718"/>
              <a:gd name="connsiteY3-18" fmla="*/ 964164 h 964164"/>
              <a:gd name="connsiteX4-19" fmla="*/ 0 w 8966718"/>
              <a:gd name="connsiteY4-20" fmla="*/ 0 h 964164"/>
              <a:gd name="connsiteX0-21" fmla="*/ 0 w 8661918"/>
              <a:gd name="connsiteY0-22" fmla="*/ 0 h 964164"/>
              <a:gd name="connsiteX1-23" fmla="*/ 8661918 w 8661918"/>
              <a:gd name="connsiteY1-24" fmla="*/ 0 h 964164"/>
              <a:gd name="connsiteX2-25" fmla="*/ 8649477 w 8661918"/>
              <a:gd name="connsiteY2-26" fmla="*/ 954834 h 964164"/>
              <a:gd name="connsiteX3-27" fmla="*/ 0 w 8661918"/>
              <a:gd name="connsiteY3-28" fmla="*/ 964164 h 964164"/>
              <a:gd name="connsiteX4-29" fmla="*/ 0 w 8661918"/>
              <a:gd name="connsiteY4-30" fmla="*/ 0 h 964164"/>
              <a:gd name="connsiteX0-31" fmla="*/ 311285 w 8973203"/>
              <a:gd name="connsiteY0-32" fmla="*/ 0 h 964164"/>
              <a:gd name="connsiteX1-33" fmla="*/ 8973203 w 8973203"/>
              <a:gd name="connsiteY1-34" fmla="*/ 0 h 964164"/>
              <a:gd name="connsiteX2-35" fmla="*/ 8960762 w 8973203"/>
              <a:gd name="connsiteY2-36" fmla="*/ 954834 h 964164"/>
              <a:gd name="connsiteX3-37" fmla="*/ 0 w 8973203"/>
              <a:gd name="connsiteY3-38" fmla="*/ 964164 h 964164"/>
              <a:gd name="connsiteX4-39" fmla="*/ 311285 w 8973203"/>
              <a:gd name="connsiteY4-40" fmla="*/ 0 h 9641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973203" h="964164">
                <a:moveTo>
                  <a:pt x="311285" y="0"/>
                </a:moveTo>
                <a:lnTo>
                  <a:pt x="8973203" y="0"/>
                </a:lnTo>
                <a:lnTo>
                  <a:pt x="8960762" y="954834"/>
                </a:lnTo>
                <a:lnTo>
                  <a:pt x="0" y="964164"/>
                </a:lnTo>
                <a:lnTo>
                  <a:pt x="311285" y="0"/>
                </a:lnTo>
                <a:close/>
              </a:path>
            </a:pathLst>
          </a:cu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a:solidFill>
                  <a:srgbClr val="AB1F2C"/>
                </a:solidFill>
                <a:latin typeface="Arial" panose="020B0604020202020204" pitchFamily="34" charset="0"/>
                <a:ea typeface="+mj-ea"/>
                <a:cs typeface="Arial" panose="020B0604020202020204" pitchFamily="34" charset="0"/>
              </a:defRPr>
            </a:lvl1pPr>
          </a:lstStyle>
          <a:p>
            <a:pPr marL="403225"/>
            <a:r>
              <a:rPr lang="en-US" b="0" dirty="0">
                <a:solidFill>
                  <a:schemeClr val="tx1"/>
                </a:solidFill>
              </a:rPr>
              <a:t>The quality of life in Bristol is positively impacted by good air quality, leading to an overall improvement in citizens' quality of life.</a:t>
            </a:r>
            <a:endParaRPr lang="en-US" b="0" dirty="0">
              <a:solidFill>
                <a:schemeClr val="tx1"/>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3443" y="198742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p:nvPr/>
        </p:nvSpPr>
        <p:spPr>
          <a:xfrm>
            <a:off x="2195802" y="2004077"/>
            <a:ext cx="9996198" cy="964164"/>
          </a:xfrm>
          <a:custGeom>
            <a:avLst/>
            <a:gdLst>
              <a:gd name="connsiteX0" fmla="*/ 0 w 8966718"/>
              <a:gd name="connsiteY0" fmla="*/ 0 h 964164"/>
              <a:gd name="connsiteX1" fmla="*/ 8966718 w 8966718"/>
              <a:gd name="connsiteY1" fmla="*/ 0 h 964164"/>
              <a:gd name="connsiteX2" fmla="*/ 8966718 w 8966718"/>
              <a:gd name="connsiteY2" fmla="*/ 964164 h 964164"/>
              <a:gd name="connsiteX3" fmla="*/ 0 w 8966718"/>
              <a:gd name="connsiteY3" fmla="*/ 964164 h 964164"/>
              <a:gd name="connsiteX4" fmla="*/ 0 w 8966718"/>
              <a:gd name="connsiteY4" fmla="*/ 0 h 964164"/>
              <a:gd name="connsiteX0-1" fmla="*/ 0 w 8966718"/>
              <a:gd name="connsiteY0-2" fmla="*/ 0 h 964164"/>
              <a:gd name="connsiteX1-3" fmla="*/ 8966718 w 8966718"/>
              <a:gd name="connsiteY1-4" fmla="*/ 0 h 964164"/>
              <a:gd name="connsiteX2-5" fmla="*/ 8154955 w 8966718"/>
              <a:gd name="connsiteY2-6" fmla="*/ 964164 h 964164"/>
              <a:gd name="connsiteX3-7" fmla="*/ 0 w 8966718"/>
              <a:gd name="connsiteY3-8" fmla="*/ 964164 h 964164"/>
              <a:gd name="connsiteX4-9" fmla="*/ 0 w 8966718"/>
              <a:gd name="connsiteY4-10" fmla="*/ 0 h 964164"/>
              <a:gd name="connsiteX0-11" fmla="*/ 0 w 8966718"/>
              <a:gd name="connsiteY0-12" fmla="*/ 0 h 964164"/>
              <a:gd name="connsiteX1-13" fmla="*/ 8966718 w 8966718"/>
              <a:gd name="connsiteY1-14" fmla="*/ 0 h 964164"/>
              <a:gd name="connsiteX2-15" fmla="*/ 8649477 w 8966718"/>
              <a:gd name="connsiteY2-16" fmla="*/ 954834 h 964164"/>
              <a:gd name="connsiteX3-17" fmla="*/ 0 w 8966718"/>
              <a:gd name="connsiteY3-18" fmla="*/ 964164 h 964164"/>
              <a:gd name="connsiteX4-19" fmla="*/ 0 w 8966718"/>
              <a:gd name="connsiteY4-20" fmla="*/ 0 h 964164"/>
              <a:gd name="connsiteX0-21" fmla="*/ 0 w 8661918"/>
              <a:gd name="connsiteY0-22" fmla="*/ 0 h 964164"/>
              <a:gd name="connsiteX1-23" fmla="*/ 8661918 w 8661918"/>
              <a:gd name="connsiteY1-24" fmla="*/ 0 h 964164"/>
              <a:gd name="connsiteX2-25" fmla="*/ 8649477 w 8661918"/>
              <a:gd name="connsiteY2-26" fmla="*/ 954834 h 964164"/>
              <a:gd name="connsiteX3-27" fmla="*/ 0 w 8661918"/>
              <a:gd name="connsiteY3-28" fmla="*/ 964164 h 964164"/>
              <a:gd name="connsiteX4-29" fmla="*/ 0 w 8661918"/>
              <a:gd name="connsiteY4-30" fmla="*/ 0 h 964164"/>
              <a:gd name="connsiteX0-31" fmla="*/ 311285 w 8973203"/>
              <a:gd name="connsiteY0-32" fmla="*/ 0 h 964164"/>
              <a:gd name="connsiteX1-33" fmla="*/ 8973203 w 8973203"/>
              <a:gd name="connsiteY1-34" fmla="*/ 0 h 964164"/>
              <a:gd name="connsiteX2-35" fmla="*/ 8960762 w 8973203"/>
              <a:gd name="connsiteY2-36" fmla="*/ 954834 h 964164"/>
              <a:gd name="connsiteX3-37" fmla="*/ 0 w 8973203"/>
              <a:gd name="connsiteY3-38" fmla="*/ 964164 h 964164"/>
              <a:gd name="connsiteX4-39" fmla="*/ 311285 w 8973203"/>
              <a:gd name="connsiteY4-40" fmla="*/ 0 h 9641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973203" h="964164">
                <a:moveTo>
                  <a:pt x="311285" y="0"/>
                </a:moveTo>
                <a:lnTo>
                  <a:pt x="8973203" y="0"/>
                </a:lnTo>
                <a:lnTo>
                  <a:pt x="8960762" y="954834"/>
                </a:lnTo>
                <a:lnTo>
                  <a:pt x="0" y="964164"/>
                </a:lnTo>
                <a:lnTo>
                  <a:pt x="311285" y="0"/>
                </a:lnTo>
                <a:close/>
              </a:path>
            </a:pathLst>
          </a:cu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a:solidFill>
                  <a:srgbClr val="AB1F2C"/>
                </a:solidFill>
                <a:latin typeface="Arial" panose="020B0604020202020204" pitchFamily="34" charset="0"/>
                <a:ea typeface="+mj-ea"/>
                <a:cs typeface="Arial" panose="020B0604020202020204" pitchFamily="34" charset="0"/>
              </a:defRPr>
            </a:lvl1pPr>
          </a:lstStyle>
          <a:p>
            <a:pPr marL="403225"/>
            <a:r>
              <a:rPr lang="en-US" b="0" dirty="0">
                <a:solidFill>
                  <a:schemeClr val="tx1"/>
                </a:solidFill>
              </a:rPr>
              <a:t>The increase in the adoption of electric vehicles in Bristol is positively correlated with the improvement in the air quality of Bristol</a:t>
            </a:r>
            <a:endParaRPr lang="en-US" b="0" dirty="0">
              <a:solidFill>
                <a:schemeClr val="tx1"/>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6522" y="3262282"/>
            <a:ext cx="1049567" cy="10495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443" y="4716175"/>
            <a:ext cx="91440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[30 sec]</a:t>
            </a:r>
            <a:endParaRPr lang="en-US" dirty="0"/>
          </a:p>
        </p:txBody>
      </p:sp>
      <p:sp>
        <p:nvSpPr>
          <p:cNvPr id="4" name="Slide Number Placeholder 3"/>
          <p:cNvSpPr>
            <a:spLocks noGrp="1"/>
          </p:cNvSpPr>
          <p:nvPr>
            <p:ph type="sldNum" sz="quarter" idx="12"/>
          </p:nvPr>
        </p:nvSpPr>
        <p:spPr/>
        <p:txBody>
          <a:bodyPr/>
          <a:lstStyle/>
          <a:p>
            <a:fld id="{03B8E7CB-441D-4F18-860B-60A314D4A4A7}" type="slidenum">
              <a:rPr lang="en-US" smtClean="0"/>
            </a:fld>
            <a:endParaRPr lang="en-US" dirty="0"/>
          </a:p>
        </p:txBody>
      </p:sp>
      <p:sp>
        <p:nvSpPr>
          <p:cNvPr id="15" name="Title 1"/>
          <p:cNvSpPr txBox="1"/>
          <p:nvPr/>
        </p:nvSpPr>
        <p:spPr>
          <a:xfrm>
            <a:off x="422748" y="1591117"/>
            <a:ext cx="11349924" cy="365125"/>
          </a:xfrm>
          <a:custGeom>
            <a:avLst/>
            <a:gdLst>
              <a:gd name="connsiteX0" fmla="*/ 0 w 8966718"/>
              <a:gd name="connsiteY0" fmla="*/ 0 h 964164"/>
              <a:gd name="connsiteX1" fmla="*/ 8966718 w 8966718"/>
              <a:gd name="connsiteY1" fmla="*/ 0 h 964164"/>
              <a:gd name="connsiteX2" fmla="*/ 8966718 w 8966718"/>
              <a:gd name="connsiteY2" fmla="*/ 964164 h 964164"/>
              <a:gd name="connsiteX3" fmla="*/ 0 w 8966718"/>
              <a:gd name="connsiteY3" fmla="*/ 964164 h 964164"/>
              <a:gd name="connsiteX4" fmla="*/ 0 w 8966718"/>
              <a:gd name="connsiteY4" fmla="*/ 0 h 964164"/>
              <a:gd name="connsiteX0-1" fmla="*/ 0 w 8966718"/>
              <a:gd name="connsiteY0-2" fmla="*/ 0 h 964164"/>
              <a:gd name="connsiteX1-3" fmla="*/ 8966718 w 8966718"/>
              <a:gd name="connsiteY1-4" fmla="*/ 0 h 964164"/>
              <a:gd name="connsiteX2-5" fmla="*/ 8154955 w 8966718"/>
              <a:gd name="connsiteY2-6" fmla="*/ 964164 h 964164"/>
              <a:gd name="connsiteX3-7" fmla="*/ 0 w 8966718"/>
              <a:gd name="connsiteY3-8" fmla="*/ 964164 h 964164"/>
              <a:gd name="connsiteX4-9" fmla="*/ 0 w 8966718"/>
              <a:gd name="connsiteY4-10" fmla="*/ 0 h 964164"/>
              <a:gd name="connsiteX0-11" fmla="*/ 0 w 8966718"/>
              <a:gd name="connsiteY0-12" fmla="*/ 0 h 964164"/>
              <a:gd name="connsiteX1-13" fmla="*/ 8966718 w 8966718"/>
              <a:gd name="connsiteY1-14" fmla="*/ 0 h 964164"/>
              <a:gd name="connsiteX2-15" fmla="*/ 8649477 w 8966718"/>
              <a:gd name="connsiteY2-16" fmla="*/ 954834 h 964164"/>
              <a:gd name="connsiteX3-17" fmla="*/ 0 w 8966718"/>
              <a:gd name="connsiteY3-18" fmla="*/ 964164 h 964164"/>
              <a:gd name="connsiteX4-19" fmla="*/ 0 w 8966718"/>
              <a:gd name="connsiteY4-20" fmla="*/ 0 h 964164"/>
              <a:gd name="connsiteX0-21" fmla="*/ 0 w 8966718"/>
              <a:gd name="connsiteY0-22" fmla="*/ 0 h 964164"/>
              <a:gd name="connsiteX1-23" fmla="*/ 8966718 w 8966718"/>
              <a:gd name="connsiteY1-24" fmla="*/ 0 h 964164"/>
              <a:gd name="connsiteX2-25" fmla="*/ 8862642 w 8966718"/>
              <a:gd name="connsiteY2-26" fmla="*/ 954835 h 964164"/>
              <a:gd name="connsiteX3-27" fmla="*/ 0 w 8966718"/>
              <a:gd name="connsiteY3-28" fmla="*/ 964164 h 964164"/>
              <a:gd name="connsiteX4-29" fmla="*/ 0 w 8966718"/>
              <a:gd name="connsiteY4-30" fmla="*/ 0 h 9641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966718" h="964164">
                <a:moveTo>
                  <a:pt x="0" y="0"/>
                </a:moveTo>
                <a:lnTo>
                  <a:pt x="8966718" y="0"/>
                </a:lnTo>
                <a:lnTo>
                  <a:pt x="8862642" y="954835"/>
                </a:lnTo>
                <a:lnTo>
                  <a:pt x="0" y="964164"/>
                </a:lnTo>
                <a:lnTo>
                  <a:pt x="0" y="0"/>
                </a:lnTo>
                <a:close/>
              </a:path>
            </a:pathLst>
          </a:cu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a:solidFill>
                  <a:srgbClr val="AB1F2C"/>
                </a:solidFill>
                <a:latin typeface="Arial" panose="020B0604020202020204" pitchFamily="34" charset="0"/>
                <a:ea typeface="+mj-ea"/>
                <a:cs typeface="Arial" panose="020B0604020202020204" pitchFamily="34" charset="0"/>
              </a:defRPr>
            </a:lvl1pPr>
          </a:lstStyle>
          <a:p>
            <a:pPr marL="117475"/>
            <a:r>
              <a:rPr lang="en-US" sz="1600" dirty="0">
                <a:solidFill>
                  <a:schemeClr val="tx1"/>
                </a:solidFill>
              </a:rPr>
              <a:t>Air quality and pollution</a:t>
            </a:r>
            <a:endParaRPr lang="en-US" sz="1600" dirty="0">
              <a:solidFill>
                <a:schemeClr val="tx1"/>
              </a:solidFill>
            </a:endParaRPr>
          </a:p>
        </p:txBody>
      </p:sp>
      <p:sp>
        <p:nvSpPr>
          <p:cNvPr id="16" name="Title 1"/>
          <p:cNvSpPr txBox="1"/>
          <p:nvPr/>
        </p:nvSpPr>
        <p:spPr>
          <a:xfrm>
            <a:off x="419328" y="2927966"/>
            <a:ext cx="11349924" cy="365125"/>
          </a:xfrm>
          <a:custGeom>
            <a:avLst/>
            <a:gdLst>
              <a:gd name="connsiteX0" fmla="*/ 0 w 8966718"/>
              <a:gd name="connsiteY0" fmla="*/ 0 h 964164"/>
              <a:gd name="connsiteX1" fmla="*/ 8966718 w 8966718"/>
              <a:gd name="connsiteY1" fmla="*/ 0 h 964164"/>
              <a:gd name="connsiteX2" fmla="*/ 8966718 w 8966718"/>
              <a:gd name="connsiteY2" fmla="*/ 964164 h 964164"/>
              <a:gd name="connsiteX3" fmla="*/ 0 w 8966718"/>
              <a:gd name="connsiteY3" fmla="*/ 964164 h 964164"/>
              <a:gd name="connsiteX4" fmla="*/ 0 w 8966718"/>
              <a:gd name="connsiteY4" fmla="*/ 0 h 964164"/>
              <a:gd name="connsiteX0-1" fmla="*/ 0 w 8966718"/>
              <a:gd name="connsiteY0-2" fmla="*/ 0 h 964164"/>
              <a:gd name="connsiteX1-3" fmla="*/ 8966718 w 8966718"/>
              <a:gd name="connsiteY1-4" fmla="*/ 0 h 964164"/>
              <a:gd name="connsiteX2-5" fmla="*/ 8154955 w 8966718"/>
              <a:gd name="connsiteY2-6" fmla="*/ 964164 h 964164"/>
              <a:gd name="connsiteX3-7" fmla="*/ 0 w 8966718"/>
              <a:gd name="connsiteY3-8" fmla="*/ 964164 h 964164"/>
              <a:gd name="connsiteX4-9" fmla="*/ 0 w 8966718"/>
              <a:gd name="connsiteY4-10" fmla="*/ 0 h 964164"/>
              <a:gd name="connsiteX0-11" fmla="*/ 0 w 8966718"/>
              <a:gd name="connsiteY0-12" fmla="*/ 0 h 964164"/>
              <a:gd name="connsiteX1-13" fmla="*/ 8966718 w 8966718"/>
              <a:gd name="connsiteY1-14" fmla="*/ 0 h 964164"/>
              <a:gd name="connsiteX2-15" fmla="*/ 8649477 w 8966718"/>
              <a:gd name="connsiteY2-16" fmla="*/ 954834 h 964164"/>
              <a:gd name="connsiteX3-17" fmla="*/ 0 w 8966718"/>
              <a:gd name="connsiteY3-18" fmla="*/ 964164 h 964164"/>
              <a:gd name="connsiteX4-19" fmla="*/ 0 w 8966718"/>
              <a:gd name="connsiteY4-20" fmla="*/ 0 h 964164"/>
              <a:gd name="connsiteX0-21" fmla="*/ 0 w 8966718"/>
              <a:gd name="connsiteY0-22" fmla="*/ 0 h 964164"/>
              <a:gd name="connsiteX1-23" fmla="*/ 8966718 w 8966718"/>
              <a:gd name="connsiteY1-24" fmla="*/ 0 h 964164"/>
              <a:gd name="connsiteX2-25" fmla="*/ 8862642 w 8966718"/>
              <a:gd name="connsiteY2-26" fmla="*/ 954835 h 964164"/>
              <a:gd name="connsiteX3-27" fmla="*/ 0 w 8966718"/>
              <a:gd name="connsiteY3-28" fmla="*/ 964164 h 964164"/>
              <a:gd name="connsiteX4-29" fmla="*/ 0 w 8966718"/>
              <a:gd name="connsiteY4-30" fmla="*/ 0 h 9641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966718" h="964164">
                <a:moveTo>
                  <a:pt x="0" y="0"/>
                </a:moveTo>
                <a:lnTo>
                  <a:pt x="8966718" y="0"/>
                </a:lnTo>
                <a:lnTo>
                  <a:pt x="8862642" y="954835"/>
                </a:lnTo>
                <a:lnTo>
                  <a:pt x="0" y="964164"/>
                </a:lnTo>
                <a:lnTo>
                  <a:pt x="0" y="0"/>
                </a:lnTo>
                <a:close/>
              </a:path>
            </a:pathLst>
          </a:cu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a:solidFill>
                  <a:srgbClr val="AB1F2C"/>
                </a:solidFill>
                <a:latin typeface="Arial" panose="020B0604020202020204" pitchFamily="34" charset="0"/>
                <a:ea typeface="+mj-ea"/>
                <a:cs typeface="Arial" panose="020B0604020202020204" pitchFamily="34" charset="0"/>
              </a:defRPr>
            </a:lvl1pPr>
          </a:lstStyle>
          <a:p>
            <a:pPr marL="117475"/>
            <a:r>
              <a:rPr lang="en-US" sz="1600" dirty="0">
                <a:solidFill>
                  <a:schemeClr val="tx1"/>
                </a:solidFill>
              </a:rPr>
              <a:t>Transportation and vehicle</a:t>
            </a:r>
            <a:endParaRPr lang="en-US" sz="1600" dirty="0">
              <a:solidFill>
                <a:schemeClr val="tx1"/>
              </a:solidFill>
            </a:endParaRPr>
          </a:p>
        </p:txBody>
      </p:sp>
      <p:sp>
        <p:nvSpPr>
          <p:cNvPr id="17" name="Title 1"/>
          <p:cNvSpPr txBox="1"/>
          <p:nvPr/>
        </p:nvSpPr>
        <p:spPr>
          <a:xfrm>
            <a:off x="419328" y="4451473"/>
            <a:ext cx="11349924" cy="365125"/>
          </a:xfrm>
          <a:custGeom>
            <a:avLst/>
            <a:gdLst>
              <a:gd name="connsiteX0" fmla="*/ 0 w 8966718"/>
              <a:gd name="connsiteY0" fmla="*/ 0 h 964164"/>
              <a:gd name="connsiteX1" fmla="*/ 8966718 w 8966718"/>
              <a:gd name="connsiteY1" fmla="*/ 0 h 964164"/>
              <a:gd name="connsiteX2" fmla="*/ 8966718 w 8966718"/>
              <a:gd name="connsiteY2" fmla="*/ 964164 h 964164"/>
              <a:gd name="connsiteX3" fmla="*/ 0 w 8966718"/>
              <a:gd name="connsiteY3" fmla="*/ 964164 h 964164"/>
              <a:gd name="connsiteX4" fmla="*/ 0 w 8966718"/>
              <a:gd name="connsiteY4" fmla="*/ 0 h 964164"/>
              <a:gd name="connsiteX0-1" fmla="*/ 0 w 8966718"/>
              <a:gd name="connsiteY0-2" fmla="*/ 0 h 964164"/>
              <a:gd name="connsiteX1-3" fmla="*/ 8966718 w 8966718"/>
              <a:gd name="connsiteY1-4" fmla="*/ 0 h 964164"/>
              <a:gd name="connsiteX2-5" fmla="*/ 8154955 w 8966718"/>
              <a:gd name="connsiteY2-6" fmla="*/ 964164 h 964164"/>
              <a:gd name="connsiteX3-7" fmla="*/ 0 w 8966718"/>
              <a:gd name="connsiteY3-8" fmla="*/ 964164 h 964164"/>
              <a:gd name="connsiteX4-9" fmla="*/ 0 w 8966718"/>
              <a:gd name="connsiteY4-10" fmla="*/ 0 h 964164"/>
              <a:gd name="connsiteX0-11" fmla="*/ 0 w 8966718"/>
              <a:gd name="connsiteY0-12" fmla="*/ 0 h 964164"/>
              <a:gd name="connsiteX1-13" fmla="*/ 8966718 w 8966718"/>
              <a:gd name="connsiteY1-14" fmla="*/ 0 h 964164"/>
              <a:gd name="connsiteX2-15" fmla="*/ 8649477 w 8966718"/>
              <a:gd name="connsiteY2-16" fmla="*/ 954834 h 964164"/>
              <a:gd name="connsiteX3-17" fmla="*/ 0 w 8966718"/>
              <a:gd name="connsiteY3-18" fmla="*/ 964164 h 964164"/>
              <a:gd name="connsiteX4-19" fmla="*/ 0 w 8966718"/>
              <a:gd name="connsiteY4-20" fmla="*/ 0 h 964164"/>
              <a:gd name="connsiteX0-21" fmla="*/ 0 w 8966718"/>
              <a:gd name="connsiteY0-22" fmla="*/ 0 h 964164"/>
              <a:gd name="connsiteX1-23" fmla="*/ 8966718 w 8966718"/>
              <a:gd name="connsiteY1-24" fmla="*/ 0 h 964164"/>
              <a:gd name="connsiteX2-25" fmla="*/ 8862642 w 8966718"/>
              <a:gd name="connsiteY2-26" fmla="*/ 954835 h 964164"/>
              <a:gd name="connsiteX3-27" fmla="*/ 0 w 8966718"/>
              <a:gd name="connsiteY3-28" fmla="*/ 964164 h 964164"/>
              <a:gd name="connsiteX4-29" fmla="*/ 0 w 8966718"/>
              <a:gd name="connsiteY4-30" fmla="*/ 0 h 9641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966718" h="964164">
                <a:moveTo>
                  <a:pt x="0" y="0"/>
                </a:moveTo>
                <a:lnTo>
                  <a:pt x="8966718" y="0"/>
                </a:lnTo>
                <a:lnTo>
                  <a:pt x="8862642" y="954835"/>
                </a:lnTo>
                <a:lnTo>
                  <a:pt x="0" y="964164"/>
                </a:lnTo>
                <a:lnTo>
                  <a:pt x="0" y="0"/>
                </a:lnTo>
                <a:close/>
              </a:path>
            </a:pathLst>
          </a:cu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a:solidFill>
                  <a:srgbClr val="AB1F2C"/>
                </a:solidFill>
                <a:latin typeface="Arial" panose="020B0604020202020204" pitchFamily="34" charset="0"/>
                <a:ea typeface="+mj-ea"/>
                <a:cs typeface="Arial" panose="020B0604020202020204" pitchFamily="34" charset="0"/>
              </a:defRPr>
            </a:lvl1pPr>
          </a:lstStyle>
          <a:p>
            <a:pPr marL="117475"/>
            <a:r>
              <a:rPr lang="en-US" sz="1600" dirty="0">
                <a:solidFill>
                  <a:schemeClr val="tx1"/>
                </a:solidFill>
              </a:rPr>
              <a:t>Socioeconomic</a:t>
            </a:r>
            <a:endParaRPr lang="en-US" sz="1600" dirty="0">
              <a:solidFill>
                <a:schemeClr val="tx1"/>
              </a:solidFill>
            </a:endParaRPr>
          </a:p>
        </p:txBody>
      </p:sp>
      <p:graphicFrame>
        <p:nvGraphicFramePr>
          <p:cNvPr id="21" name="Table 21"/>
          <p:cNvGraphicFramePr>
            <a:graphicFrameLocks noGrp="1"/>
          </p:cNvGraphicFramePr>
          <p:nvPr/>
        </p:nvGraphicFramePr>
        <p:xfrm>
          <a:off x="419328" y="2008480"/>
          <a:ext cx="11243388" cy="867248"/>
        </p:xfrm>
        <a:graphic>
          <a:graphicData uri="http://schemas.openxmlformats.org/drawingml/2006/table">
            <a:tbl>
              <a:tblPr firstRow="1" bandRow="1">
                <a:tableStyleId>{5C22544A-7EE6-4342-B048-85BDC9FD1C3A}</a:tableStyleId>
              </a:tblPr>
              <a:tblGrid>
                <a:gridCol w="3314472"/>
                <a:gridCol w="2623457"/>
                <a:gridCol w="5305459"/>
              </a:tblGrid>
              <a:tr h="867248">
                <a:tc>
                  <a:txBody>
                    <a:bodyPr/>
                    <a:lstStyle/>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Air quality data</a:t>
                      </a:r>
                      <a:endParaRPr lang="en-US" b="0" dirty="0">
                        <a:solidFill>
                          <a:schemeClr val="tx1"/>
                        </a:solidFill>
                        <a:latin typeface="Arial" panose="020B0604020202020204" pitchFamily="34" charset="0"/>
                        <a:cs typeface="Arial" panose="020B0604020202020204" pitchFamily="34" charset="0"/>
                      </a:endParaRPr>
                    </a:p>
                  </a:txBody>
                  <a:tcPr>
                    <a:solidFill>
                      <a:srgbClr val="FDF1E9"/>
                    </a:solidFill>
                  </a:tcPr>
                </a:tc>
                <a:tc>
                  <a:txBody>
                    <a:bodyPr/>
                    <a:lstStyle/>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Open Data Bristol</a:t>
                      </a:r>
                      <a:endParaRPr lang="en-US" b="0" dirty="0">
                        <a:solidFill>
                          <a:schemeClr val="tx1"/>
                        </a:solidFill>
                        <a:latin typeface="Arial" panose="020B0604020202020204" pitchFamily="34" charset="0"/>
                        <a:cs typeface="Arial" panose="020B0604020202020204" pitchFamily="34" charset="0"/>
                      </a:endParaRPr>
                    </a:p>
                  </a:txBody>
                  <a:tcPr>
                    <a:solidFill>
                      <a:srgbClr val="FDF1E9"/>
                    </a:solidFill>
                  </a:tcPr>
                </a:tc>
                <a:tc>
                  <a:txBody>
                    <a:bodyPr/>
                    <a:lstStyle/>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NOx, NO2, Air Quality, Air Pollution, Pollution, Traffic, PM10, PM2.5, Date</a:t>
                      </a:r>
                      <a:endParaRPr lang="en-US" b="0" dirty="0">
                        <a:solidFill>
                          <a:schemeClr val="tx1"/>
                        </a:solidFill>
                        <a:latin typeface="Arial" panose="020B0604020202020204" pitchFamily="34" charset="0"/>
                        <a:cs typeface="Arial" panose="020B0604020202020204" pitchFamily="34" charset="0"/>
                      </a:endParaRPr>
                    </a:p>
                  </a:txBody>
                  <a:tcPr>
                    <a:solidFill>
                      <a:srgbClr val="FDF1E9"/>
                    </a:solidFill>
                  </a:tcPr>
                </a:tc>
              </a:tr>
            </a:tbl>
          </a:graphicData>
        </a:graphic>
      </p:graphicFrame>
      <p:graphicFrame>
        <p:nvGraphicFramePr>
          <p:cNvPr id="22" name="Table 21"/>
          <p:cNvGraphicFramePr>
            <a:graphicFrameLocks noGrp="1"/>
          </p:cNvGraphicFramePr>
          <p:nvPr/>
        </p:nvGraphicFramePr>
        <p:xfrm>
          <a:off x="415908" y="3345329"/>
          <a:ext cx="11243388" cy="1188720"/>
        </p:xfrm>
        <a:graphic>
          <a:graphicData uri="http://schemas.openxmlformats.org/drawingml/2006/table">
            <a:tbl>
              <a:tblPr firstRow="1" bandRow="1">
                <a:tableStyleId>{5C22544A-7EE6-4342-B048-85BDC9FD1C3A}</a:tableStyleId>
              </a:tblPr>
              <a:tblGrid>
                <a:gridCol w="3281815"/>
                <a:gridCol w="2645228"/>
                <a:gridCol w="5316345"/>
              </a:tblGrid>
              <a:tr h="1053906">
                <a:tc>
                  <a:txBody>
                    <a:bodyPr/>
                    <a:lstStyle/>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Licensed ultra-low emission vehicles (Car registration)</a:t>
                      </a:r>
                      <a:endParaRPr lang="en-US" b="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Mobility data COVID-19</a:t>
                      </a:r>
                      <a:endParaRPr lang="en-US" b="0" dirty="0">
                        <a:solidFill>
                          <a:schemeClr val="tx1"/>
                        </a:solidFill>
                        <a:highlight>
                          <a:srgbClr val="00FFFF"/>
                        </a:highlight>
                        <a:latin typeface="Arial" panose="020B0604020202020204" pitchFamily="34" charset="0"/>
                        <a:cs typeface="Arial" panose="020B0604020202020204" pitchFamily="34" charset="0"/>
                      </a:endParaRPr>
                    </a:p>
                  </a:txBody>
                  <a:tcPr>
                    <a:solidFill>
                      <a:srgbClr val="FDF1E9"/>
                    </a:solidFill>
                  </a:tcPr>
                </a:tc>
                <a:tc>
                  <a:txBody>
                    <a:bodyPr/>
                    <a:lstStyle/>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GOV.UK</a:t>
                      </a:r>
                      <a:endParaRPr lang="en-US" b="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b="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GOV.UK</a:t>
                      </a:r>
                      <a:endParaRPr lang="en-US" b="0" dirty="0">
                        <a:solidFill>
                          <a:schemeClr val="tx1"/>
                        </a:solidFill>
                        <a:latin typeface="Arial" panose="020B0604020202020204" pitchFamily="34" charset="0"/>
                        <a:cs typeface="Arial" panose="020B0604020202020204" pitchFamily="34" charset="0"/>
                      </a:endParaRPr>
                    </a:p>
                  </a:txBody>
                  <a:tcPr>
                    <a:solidFill>
                      <a:srgbClr val="FDF1E9"/>
                    </a:solidFill>
                  </a:tcPr>
                </a:tc>
                <a:tc>
                  <a:txBody>
                    <a:bodyPr/>
                    <a:lstStyle/>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fuel type, keepership (private and company), amount of vehicles</a:t>
                      </a:r>
                      <a:endParaRPr lang="en-US" b="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Percent change from baseline in transit stations</a:t>
                      </a:r>
                      <a:endParaRPr lang="en-US" b="0" dirty="0">
                        <a:solidFill>
                          <a:schemeClr val="tx1"/>
                        </a:solidFill>
                        <a:latin typeface="Arial" panose="020B0604020202020204" pitchFamily="34" charset="0"/>
                        <a:cs typeface="Arial" panose="020B0604020202020204" pitchFamily="34" charset="0"/>
                      </a:endParaRPr>
                    </a:p>
                  </a:txBody>
                  <a:tcPr>
                    <a:solidFill>
                      <a:srgbClr val="FDF1E9"/>
                    </a:solidFill>
                  </a:tcPr>
                </a:tc>
              </a:tr>
            </a:tbl>
          </a:graphicData>
        </a:graphic>
      </p:graphicFrame>
      <p:graphicFrame>
        <p:nvGraphicFramePr>
          <p:cNvPr id="23" name="Table 22"/>
          <p:cNvGraphicFramePr>
            <a:graphicFrameLocks noGrp="1"/>
          </p:cNvGraphicFramePr>
          <p:nvPr/>
        </p:nvGraphicFramePr>
        <p:xfrm>
          <a:off x="415908" y="4868835"/>
          <a:ext cx="11243388" cy="1235696"/>
        </p:xfrm>
        <a:graphic>
          <a:graphicData uri="http://schemas.openxmlformats.org/drawingml/2006/table">
            <a:tbl>
              <a:tblPr firstRow="1" bandRow="1">
                <a:tableStyleId>{5C22544A-7EE6-4342-B048-85BDC9FD1C3A}</a:tableStyleId>
              </a:tblPr>
              <a:tblGrid>
                <a:gridCol w="3238272"/>
                <a:gridCol w="2699657"/>
                <a:gridCol w="5305459"/>
              </a:tblGrid>
              <a:tr h="1235696">
                <a:tc>
                  <a:txBody>
                    <a:bodyPr/>
                    <a:lstStyle/>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Quality of Life</a:t>
                      </a:r>
                      <a:endParaRPr lang="en-US" b="0" dirty="0">
                        <a:solidFill>
                          <a:schemeClr val="tx1"/>
                        </a:solidFill>
                        <a:latin typeface="Arial" panose="020B0604020202020204" pitchFamily="34" charset="0"/>
                        <a:cs typeface="Arial" panose="020B0604020202020204" pitchFamily="34" charset="0"/>
                      </a:endParaRPr>
                    </a:p>
                  </a:txBody>
                  <a:tcPr>
                    <a:solidFill>
                      <a:srgbClr val="FDF1E9"/>
                    </a:solidFill>
                  </a:tcPr>
                </a:tc>
                <a:tc>
                  <a:txBody>
                    <a:bodyPr/>
                    <a:lstStyle/>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Open Data Bristol</a:t>
                      </a:r>
                      <a:endParaRPr lang="en-US" b="0" dirty="0">
                        <a:solidFill>
                          <a:schemeClr val="tx1"/>
                        </a:solidFill>
                        <a:latin typeface="Arial" panose="020B0604020202020204" pitchFamily="34" charset="0"/>
                        <a:cs typeface="Arial" panose="020B0604020202020204" pitchFamily="34" charset="0"/>
                      </a:endParaRPr>
                    </a:p>
                  </a:txBody>
                  <a:tcPr>
                    <a:solidFill>
                      <a:srgbClr val="FDF1E9"/>
                    </a:solidFill>
                  </a:tcPr>
                </a:tc>
                <a:tc>
                  <a:txBody>
                    <a:bodyPr/>
                    <a:lstStyle/>
                    <a:p>
                      <a:pPr marL="285750" indent="-285750">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Year, Indicators, Theme, Statistics, Polarity. (Annual survey results from Bristol residents from 2015 to 2021 on topics such as health, economics, and environment.)</a:t>
                      </a:r>
                      <a:endParaRPr lang="en-US" b="0" dirty="0">
                        <a:solidFill>
                          <a:schemeClr val="tx1"/>
                        </a:solidFill>
                        <a:latin typeface="Arial" panose="020B0604020202020204" pitchFamily="34" charset="0"/>
                        <a:cs typeface="Arial" panose="020B0604020202020204" pitchFamily="34" charset="0"/>
                      </a:endParaRPr>
                    </a:p>
                  </a:txBody>
                  <a:tcPr>
                    <a:solidFill>
                      <a:srgbClr val="FDF1E9"/>
                    </a:solidFill>
                  </a:tcPr>
                </a:tc>
              </a:tr>
            </a:tbl>
          </a:graphicData>
        </a:graphic>
      </p:graphicFrame>
      <p:graphicFrame>
        <p:nvGraphicFramePr>
          <p:cNvPr id="24" name="Table 21"/>
          <p:cNvGraphicFramePr>
            <a:graphicFrameLocks noGrp="1"/>
          </p:cNvGraphicFramePr>
          <p:nvPr/>
        </p:nvGraphicFramePr>
        <p:xfrm>
          <a:off x="419328" y="1149060"/>
          <a:ext cx="11243388" cy="389819"/>
        </p:xfrm>
        <a:graphic>
          <a:graphicData uri="http://schemas.openxmlformats.org/drawingml/2006/table">
            <a:tbl>
              <a:tblPr firstRow="1" bandRow="1">
                <a:tableStyleId>{5C22544A-7EE6-4342-B048-85BDC9FD1C3A}</a:tableStyleId>
              </a:tblPr>
              <a:tblGrid>
                <a:gridCol w="3249158"/>
                <a:gridCol w="2656114"/>
                <a:gridCol w="5338116"/>
              </a:tblGrid>
              <a:tr h="389819">
                <a:tc>
                  <a:txBody>
                    <a:bodyPr/>
                    <a:lstStyle/>
                    <a:p>
                      <a:pPr algn="ctr"/>
                      <a:r>
                        <a:rPr lang="en-US" sz="1400" b="0" dirty="0">
                          <a:solidFill>
                            <a:schemeClr val="tx1"/>
                          </a:solidFill>
                          <a:latin typeface="Arial" panose="020B0604020202020204" pitchFamily="34" charset="0"/>
                          <a:cs typeface="Arial" panose="020B0604020202020204" pitchFamily="34" charset="0"/>
                        </a:rPr>
                        <a:t>Data name</a:t>
                      </a:r>
                      <a:endParaRPr lang="en-US" sz="1400" b="0" dirty="0">
                        <a:solidFill>
                          <a:schemeClr val="tx1"/>
                        </a:solidFill>
                        <a:latin typeface="Arial" panose="020B0604020202020204" pitchFamily="34" charset="0"/>
                        <a:cs typeface="Arial" panose="020B0604020202020204" pitchFamily="34" charset="0"/>
                      </a:endParaRPr>
                    </a:p>
                  </a:txBody>
                  <a:tcPr anchor="ctr">
                    <a:solidFill>
                      <a:schemeClr val="bg1"/>
                    </a:solidFill>
                  </a:tcPr>
                </a:tc>
                <a:tc>
                  <a:txBody>
                    <a:bodyPr/>
                    <a:lstStyle/>
                    <a:p>
                      <a:pPr algn="ctr"/>
                      <a:r>
                        <a:rPr lang="en-US" sz="1400" b="0" dirty="0">
                          <a:solidFill>
                            <a:schemeClr val="tx1"/>
                          </a:solidFill>
                          <a:latin typeface="Arial" panose="020B0604020202020204" pitchFamily="34" charset="0"/>
                          <a:cs typeface="Arial" panose="020B0604020202020204" pitchFamily="34" charset="0"/>
                        </a:rPr>
                        <a:t>Source</a:t>
                      </a:r>
                      <a:endParaRPr lang="en-US" sz="1400" b="0" dirty="0">
                        <a:solidFill>
                          <a:schemeClr val="tx1"/>
                        </a:solidFill>
                        <a:latin typeface="Arial" panose="020B0604020202020204" pitchFamily="34" charset="0"/>
                        <a:cs typeface="Arial" panose="020B0604020202020204" pitchFamily="34" charset="0"/>
                      </a:endParaRPr>
                    </a:p>
                  </a:txBody>
                  <a:tcPr anchor="ctr">
                    <a:solidFill>
                      <a:schemeClr val="bg1"/>
                    </a:solidFill>
                  </a:tcPr>
                </a:tc>
                <a:tc>
                  <a:txBody>
                    <a:bodyPr/>
                    <a:lstStyle/>
                    <a:p>
                      <a:pPr algn="ctr"/>
                      <a:r>
                        <a:rPr lang="en-US" sz="1400" b="0" dirty="0">
                          <a:solidFill>
                            <a:schemeClr val="tx1"/>
                          </a:solidFill>
                          <a:latin typeface="Arial" panose="020B0604020202020204" pitchFamily="34" charset="0"/>
                          <a:cs typeface="Arial" panose="020B0604020202020204" pitchFamily="34" charset="0"/>
                        </a:rPr>
                        <a:t>Detail</a:t>
                      </a:r>
                      <a:endParaRPr lang="en-US" sz="1400" b="0" dirty="0">
                        <a:solidFill>
                          <a:schemeClr val="tx1"/>
                        </a:solidFill>
                        <a:latin typeface="Arial" panose="020B0604020202020204" pitchFamily="34" charset="0"/>
                        <a:cs typeface="Arial" panose="020B0604020202020204" pitchFamily="34" charset="0"/>
                      </a:endParaRPr>
                    </a:p>
                  </a:txBody>
                  <a:tcPr anchor="ctr">
                    <a:solidFill>
                      <a:schemeClr val="bg1"/>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fld id="{03B8E7CB-441D-4F18-860B-60A314D4A4A7}" type="slidenum">
              <a:rPr lang="en-US" smtClean="0"/>
            </a:fld>
            <a:endParaRPr lang="en-US"/>
          </a:p>
        </p:txBody>
      </p:sp>
      <p:sp>
        <p:nvSpPr>
          <p:cNvPr id="9" name="标题 8"/>
          <p:cNvSpPr>
            <a:spLocks noGrp="1"/>
          </p:cNvSpPr>
          <p:nvPr>
            <p:custDataLst>
              <p:tags r:id="rId1"/>
            </p:custDataLst>
          </p:nvPr>
        </p:nvSpPr>
        <p:spPr>
          <a:xfrm>
            <a:off x="238125" y="265430"/>
            <a:ext cx="7397115" cy="6800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b="1" kern="1200">
                <a:solidFill>
                  <a:srgbClr val="AB1F2C"/>
                </a:solidFill>
                <a:latin typeface="Arial" panose="020B0604020202020204" pitchFamily="34" charset="0"/>
                <a:ea typeface="+mj-ea"/>
                <a:cs typeface="Arial" panose="020B0604020202020204" pitchFamily="34" charset="0"/>
              </a:defRPr>
            </a:lvl1pPr>
          </a:lstStyle>
          <a:p>
            <a:pPr algn="just"/>
            <a:r>
              <a:rPr lang="en-US" sz="2220" b="0" dirty="0">
                <a:sym typeface="+mn-ea"/>
              </a:rPr>
              <a:t>Explore The Impact of Changes in Transportation Modes During The Lockdown on Key Air Pollution</a:t>
            </a:r>
            <a:endParaRPr lang="en-US" sz="2220" b="0" dirty="0">
              <a:sym typeface="+mn-ea"/>
            </a:endParaRPr>
          </a:p>
        </p:txBody>
      </p:sp>
      <p:sp>
        <p:nvSpPr>
          <p:cNvPr id="41" name="文本框 40"/>
          <p:cNvSpPr txBox="1"/>
          <p:nvPr>
            <p:custDataLst>
              <p:tags r:id="rId2"/>
            </p:custDataLst>
          </p:nvPr>
        </p:nvSpPr>
        <p:spPr>
          <a:xfrm>
            <a:off x="758190" y="1382395"/>
            <a:ext cx="2580005" cy="1593215"/>
          </a:xfrm>
          <a:prstGeom prst="rect">
            <a:avLst/>
          </a:prstGeom>
          <a:noFill/>
        </p:spPr>
        <p:txBody>
          <a:bodyPr wrap="square" rtlCol="0">
            <a:noAutofit/>
          </a:bodyPr>
          <a:p>
            <a:pPr algn="l">
              <a:lnSpc>
                <a:spcPct val="150000"/>
              </a:lnSpc>
            </a:pPr>
            <a:r>
              <a:rPr lang="en-US" altLang="zh-CN" sz="1400">
                <a:latin typeface="等线" panose="02010600030101010101" charset="-122"/>
                <a:ea typeface="等线" panose="02010600030101010101" charset="-122"/>
                <a:cs typeface="Arial" panose="020B0604020202020204" pitchFamily="34" charset="0"/>
                <a:sym typeface="+mn-ea"/>
              </a:rPr>
              <a:t>T</a:t>
            </a:r>
            <a:r>
              <a:rPr lang="zh-CN" altLang="en-US" sz="1400">
                <a:latin typeface="等线" panose="02010600030101010101" charset="-122"/>
                <a:ea typeface="等线" panose="02010600030101010101" charset="-122"/>
                <a:cs typeface="Arial" panose="020B0604020202020204" pitchFamily="34" charset="0"/>
                <a:sym typeface="+mn-ea"/>
              </a:rPr>
              <a:t>he changes in NOx and the changes in traffic patterns are very similar, falling and rising at the same time almost concurrently.</a:t>
            </a:r>
            <a:endParaRPr lang="zh-CN" altLang="en-US" sz="1400">
              <a:latin typeface="等线" panose="02010600030101010101" charset="-122"/>
              <a:ea typeface="等线" panose="02010600030101010101" charset="-122"/>
              <a:cs typeface="Arial" panose="020B0604020202020204" pitchFamily="34" charset="0"/>
              <a:sym typeface="+mn-ea"/>
            </a:endParaRPr>
          </a:p>
          <a:p>
            <a:pPr algn="l">
              <a:lnSpc>
                <a:spcPct val="150000"/>
              </a:lnSpc>
            </a:pPr>
            <a:endParaRPr lang="zh-CN" altLang="en-US" sz="1400" spc="120" dirty="0">
              <a:solidFill>
                <a:srgbClr val="000000">
                  <a:lumMod val="50000"/>
                  <a:lumOff val="50000"/>
                </a:srgbClr>
              </a:solidFill>
              <a:latin typeface="等线" panose="02010600030101010101" charset="-122"/>
              <a:ea typeface="等线" panose="02010600030101010101" charset="-122"/>
              <a:cs typeface="Arial" panose="020B0604020202020204" pitchFamily="34" charset="0"/>
              <a:sym typeface="+mn-ea"/>
            </a:endParaRPr>
          </a:p>
        </p:txBody>
      </p:sp>
      <p:grpSp>
        <p:nvGrpSpPr>
          <p:cNvPr id="37" name="组合 36"/>
          <p:cNvGrpSpPr/>
          <p:nvPr>
            <p:custDataLst>
              <p:tags r:id="rId3"/>
            </p:custDataLst>
          </p:nvPr>
        </p:nvGrpSpPr>
        <p:grpSpPr>
          <a:xfrm>
            <a:off x="349139" y="1470851"/>
            <a:ext cx="424291" cy="424291"/>
            <a:chOff x="509159" y="4458114"/>
            <a:chExt cx="481441" cy="481441"/>
          </a:xfrm>
        </p:grpSpPr>
        <p:sp>
          <p:nvSpPr>
            <p:cNvPr id="34" name="矩形 33"/>
            <p:cNvSpPr/>
            <p:nvPr>
              <p:custDataLst>
                <p:tags r:id="rId4"/>
              </p:custDataLst>
            </p:nvPr>
          </p:nvSpPr>
          <p:spPr>
            <a:xfrm>
              <a:off x="509159" y="4458114"/>
              <a:ext cx="481441" cy="481441"/>
            </a:xfrm>
            <a:prstGeom prst="rect">
              <a:avLst/>
            </a:prstGeom>
            <a:solidFill>
              <a:srgbClr val="FFC000"/>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endParaRPr lang="zh-CN" altLang="en-US"/>
            </a:p>
          </p:txBody>
        </p:sp>
        <p:sp>
          <p:nvSpPr>
            <p:cNvPr id="5" name="PA_ImportSvg_636886152988516000"/>
            <p:cNvSpPr/>
            <p:nvPr>
              <p:custDataLst>
                <p:tags r:id="rId5"/>
              </p:custDataLst>
            </p:nvPr>
          </p:nvSpPr>
          <p:spPr>
            <a:xfrm>
              <a:off x="607157" y="4558740"/>
              <a:ext cx="285445" cy="280188"/>
            </a:xfrm>
            <a:custGeom>
              <a:avLst/>
              <a:gdLst/>
              <a:ahLst/>
              <a:cxnLst/>
              <a:rect l="l" t="t" r="r" b="b"/>
              <a:pathLst>
                <a:path w="12767461" h="12532338">
                  <a:moveTo>
                    <a:pt x="11049052" y="4999479"/>
                  </a:moveTo>
                  <a:cubicBezTo>
                    <a:pt x="11049052" y="4446992"/>
                    <a:pt x="11307457" y="3953373"/>
                    <a:pt x="11708612" y="3634062"/>
                  </a:cubicBezTo>
                  <a:cubicBezTo>
                    <a:pt x="11899783" y="3482965"/>
                    <a:pt x="11946044" y="3211928"/>
                    <a:pt x="11815815" y="3005974"/>
                  </a:cubicBezTo>
                  <a:cubicBezTo>
                    <a:pt x="11567900" y="2613185"/>
                    <a:pt x="11280190" y="2247664"/>
                    <a:pt x="10956717" y="1917819"/>
                  </a:cubicBezTo>
                  <a:cubicBezTo>
                    <a:pt x="10784361" y="1741430"/>
                    <a:pt x="10505061" y="1730896"/>
                    <a:pt x="10311766" y="1884223"/>
                  </a:cubicBezTo>
                  <a:cubicBezTo>
                    <a:pt x="9998784" y="2136299"/>
                    <a:pt x="9595505" y="2283340"/>
                    <a:pt x="9156420" y="2266564"/>
                  </a:cubicBezTo>
                  <a:cubicBezTo>
                    <a:pt x="8270012" y="2235049"/>
                    <a:pt x="7543217" y="1531359"/>
                    <a:pt x="7480231" y="646946"/>
                  </a:cubicBezTo>
                  <a:cubicBezTo>
                    <a:pt x="7475940" y="600779"/>
                    <a:pt x="7475940" y="556650"/>
                    <a:pt x="7475940" y="510439"/>
                  </a:cubicBezTo>
                  <a:cubicBezTo>
                    <a:pt x="7478064" y="262568"/>
                    <a:pt x="7286893" y="58826"/>
                    <a:pt x="7041146" y="33597"/>
                  </a:cubicBezTo>
                  <a:cubicBezTo>
                    <a:pt x="6824746" y="10491"/>
                    <a:pt x="6604185" y="1"/>
                    <a:pt x="6383667" y="1"/>
                  </a:cubicBezTo>
                  <a:cubicBezTo>
                    <a:pt x="6150491" y="1"/>
                    <a:pt x="5921520" y="12616"/>
                    <a:pt x="5696754" y="35677"/>
                  </a:cubicBezTo>
                  <a:cubicBezTo>
                    <a:pt x="5451006" y="62987"/>
                    <a:pt x="5270370" y="273058"/>
                    <a:pt x="5270370" y="518849"/>
                  </a:cubicBezTo>
                  <a:lnTo>
                    <a:pt x="5270370" y="523097"/>
                  </a:lnTo>
                  <a:cubicBezTo>
                    <a:pt x="5270370" y="1485149"/>
                    <a:pt x="4488911" y="2266608"/>
                    <a:pt x="3526859" y="2266608"/>
                  </a:cubicBezTo>
                  <a:cubicBezTo>
                    <a:pt x="3133095" y="2267379"/>
                    <a:pt x="2750807" y="2134028"/>
                    <a:pt x="2442953" y="1888515"/>
                  </a:cubicBezTo>
                  <a:cubicBezTo>
                    <a:pt x="2251782" y="1735145"/>
                    <a:pt x="1974520" y="1749840"/>
                    <a:pt x="1802293" y="1926315"/>
                  </a:cubicBezTo>
                  <a:cubicBezTo>
                    <a:pt x="1477616" y="2257292"/>
                    <a:pt x="1190211" y="2622875"/>
                    <a:pt x="945233" y="3016508"/>
                  </a:cubicBezTo>
                  <a:cubicBezTo>
                    <a:pt x="817093" y="3220250"/>
                    <a:pt x="863303" y="3489145"/>
                    <a:pt x="1050269" y="3642515"/>
                  </a:cubicBezTo>
                  <a:cubicBezTo>
                    <a:pt x="1449386" y="3961783"/>
                    <a:pt x="1701462" y="4451240"/>
                    <a:pt x="1701462" y="4999523"/>
                  </a:cubicBezTo>
                  <a:cubicBezTo>
                    <a:pt x="1701462" y="5814534"/>
                    <a:pt x="1140609" y="6499367"/>
                    <a:pt x="384423" y="6690494"/>
                  </a:cubicBezTo>
                  <a:cubicBezTo>
                    <a:pt x="151203" y="6749275"/>
                    <a:pt x="1" y="6974042"/>
                    <a:pt x="29392" y="7213547"/>
                  </a:cubicBezTo>
                  <a:cubicBezTo>
                    <a:pt x="85003" y="7650362"/>
                    <a:pt x="184948" y="8080380"/>
                    <a:pt x="327678" y="8496948"/>
                  </a:cubicBezTo>
                  <a:cubicBezTo>
                    <a:pt x="407528" y="8732292"/>
                    <a:pt x="653275" y="8866674"/>
                    <a:pt x="894818" y="8810017"/>
                  </a:cubicBezTo>
                  <a:cubicBezTo>
                    <a:pt x="1053469" y="8771149"/>
                    <a:pt x="1216936" y="8755596"/>
                    <a:pt x="1380070" y="8763850"/>
                  </a:cubicBezTo>
                  <a:cubicBezTo>
                    <a:pt x="2295955" y="8803731"/>
                    <a:pt x="3029035" y="9559917"/>
                    <a:pt x="3045855" y="10475846"/>
                  </a:cubicBezTo>
                  <a:cubicBezTo>
                    <a:pt x="3050017" y="10757270"/>
                    <a:pt x="2989154" y="11024042"/>
                    <a:pt x="2873628" y="11261422"/>
                  </a:cubicBezTo>
                  <a:cubicBezTo>
                    <a:pt x="2766469" y="11486189"/>
                    <a:pt x="2844194" y="11755085"/>
                    <a:pt x="3056346" y="11883269"/>
                  </a:cubicBezTo>
                  <a:cubicBezTo>
                    <a:pt x="3434874" y="12113592"/>
                    <a:pt x="3836105" y="12304338"/>
                    <a:pt x="4253698" y="12452489"/>
                  </a:cubicBezTo>
                  <a:cubicBezTo>
                    <a:pt x="4477596" y="12532066"/>
                    <a:pt x="4725889" y="12434373"/>
                    <a:pt x="4835532" y="12223561"/>
                  </a:cubicBezTo>
                  <a:cubicBezTo>
                    <a:pt x="5125452" y="11664745"/>
                    <a:pt x="5709411" y="11282448"/>
                    <a:pt x="6383710" y="11282448"/>
                  </a:cubicBezTo>
                  <a:cubicBezTo>
                    <a:pt x="7058009" y="11282448"/>
                    <a:pt x="7641968" y="11664745"/>
                    <a:pt x="7931888" y="12223561"/>
                  </a:cubicBezTo>
                  <a:cubicBezTo>
                    <a:pt x="8041129" y="12433632"/>
                    <a:pt x="8291038" y="12532339"/>
                    <a:pt x="8515804" y="12452489"/>
                  </a:cubicBezTo>
                  <a:cubicBezTo>
                    <a:pt x="8955185" y="12298409"/>
                    <a:pt x="9375870" y="12095461"/>
                    <a:pt x="9769943" y="11847463"/>
                  </a:cubicBezTo>
                  <a:cubicBezTo>
                    <a:pt x="9975722" y="11719408"/>
                    <a:pt x="10051367" y="11456798"/>
                    <a:pt x="9948499" y="11238274"/>
                  </a:cubicBezTo>
                  <a:cubicBezTo>
                    <a:pt x="9837178" y="11000980"/>
                    <a:pt x="9780433" y="10734121"/>
                    <a:pt x="9786719" y="10454822"/>
                  </a:cubicBezTo>
                  <a:cubicBezTo>
                    <a:pt x="9811949" y="9541062"/>
                    <a:pt x="10555563" y="8793242"/>
                    <a:pt x="11469280" y="8761684"/>
                  </a:cubicBezTo>
                  <a:cubicBezTo>
                    <a:pt x="11614240" y="8757522"/>
                    <a:pt x="11757076" y="8770050"/>
                    <a:pt x="11891546" y="8799528"/>
                  </a:cubicBezTo>
                  <a:cubicBezTo>
                    <a:pt x="12128883" y="8849900"/>
                    <a:pt x="12366221" y="8713393"/>
                    <a:pt x="12446071" y="8482298"/>
                  </a:cubicBezTo>
                  <a:cubicBezTo>
                    <a:pt x="12586530" y="8071919"/>
                    <a:pt x="12684364" y="7648171"/>
                    <a:pt x="12738028" y="7217754"/>
                  </a:cubicBezTo>
                  <a:cubicBezTo>
                    <a:pt x="12767462" y="6978335"/>
                    <a:pt x="12614136" y="6751445"/>
                    <a:pt x="12378879" y="6694744"/>
                  </a:cubicBezTo>
                  <a:cubicBezTo>
                    <a:pt x="11618315" y="6509816"/>
                    <a:pt x="11049051" y="5820821"/>
                    <a:pt x="11049051" y="4999481"/>
                  </a:cubicBezTo>
                  <a:moveTo>
                    <a:pt x="6408810" y="8835159"/>
                  </a:moveTo>
                  <a:cubicBezTo>
                    <a:pt x="4986692" y="8847817"/>
                    <a:pt x="3833469" y="7692471"/>
                    <a:pt x="3846041" y="6272433"/>
                  </a:cubicBezTo>
                  <a:cubicBezTo>
                    <a:pt x="3858655" y="4892364"/>
                    <a:pt x="4984611" y="3764284"/>
                    <a:pt x="6364680" y="3753794"/>
                  </a:cubicBezTo>
                  <a:cubicBezTo>
                    <a:pt x="7786799" y="3741179"/>
                    <a:pt x="8940065" y="4896525"/>
                    <a:pt x="8927406" y="6316606"/>
                  </a:cubicBezTo>
                  <a:cubicBezTo>
                    <a:pt x="8914792" y="7694552"/>
                    <a:pt x="7786799" y="8822545"/>
                    <a:pt x="6408810" y="8835160"/>
                  </a:cubicBezTo>
                </a:path>
              </a:pathLst>
            </a:custGeom>
            <a:solidFill>
              <a:sysClr val="window" lastClr="FFFFFF"/>
            </a:solidFill>
            <a:ln w="12700" cap="flat" cmpd="sng" algn="ctr">
              <a:noFill/>
              <a:prstDash val="solid"/>
              <a:miter lim="800000"/>
            </a:ln>
            <a:effectLst/>
          </p:spPr>
          <p:style>
            <a:lnRef idx="2">
              <a:srgbClr val="1E6BC5">
                <a:shade val="50000"/>
              </a:srgbClr>
            </a:lnRef>
            <a:fillRef idx="1">
              <a:srgbClr val="1E6BC5"/>
            </a:fillRef>
            <a:effectRef idx="0">
              <a:srgbClr val="1E6BC5"/>
            </a:effectRef>
            <a:fontRef idx="minor">
              <a:sysClr val="window" lastClr="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9pPr>
            </a:lstStyle>
            <a:p>
              <a:pPr algn="ctr"/>
              <a:endParaRPr lang="zh-CN" altLang="en-US"/>
            </a:p>
          </p:txBody>
        </p:sp>
      </p:grpSp>
      <p:pic>
        <p:nvPicPr>
          <p:cNvPr id="7" name="PA-图片 4" descr="D:\Bristol course\TB-2\mini-project\DS-mini-project-repository\LockdownWithAirQandEV\report_draft\presentation pages\1(1).png1(1)"/>
          <p:cNvPicPr>
            <a:picLocks noChangeAspect="1"/>
          </p:cNvPicPr>
          <p:nvPr>
            <p:custDataLst>
              <p:tags r:id="rId6"/>
            </p:custDataLst>
          </p:nvPr>
        </p:nvPicPr>
        <p:blipFill>
          <a:blip r:embed="rId7"/>
          <a:srcRect l="531" r="531"/>
          <a:stretch>
            <a:fillRect/>
          </a:stretch>
        </p:blipFill>
        <p:spPr>
          <a:xfrm>
            <a:off x="3688271" y="1484866"/>
            <a:ext cx="7665575" cy="4312547"/>
          </a:xfrm>
          <a:prstGeom prst="rect">
            <a:avLst/>
          </a:prstGeom>
        </p:spPr>
      </p:pic>
      <p:pic>
        <p:nvPicPr>
          <p:cNvPr id="8" name="PA-图片 6" descr="D:\Bristol course\TB-2\mini-project\DS-mini-project-repository\LockdownWithAirQandEV\report_draft\presentation pages\2(1).png2(1)"/>
          <p:cNvPicPr>
            <a:picLocks noChangeAspect="1"/>
          </p:cNvPicPr>
          <p:nvPr>
            <p:custDataLst>
              <p:tags r:id="rId8"/>
            </p:custDataLst>
          </p:nvPr>
        </p:nvPicPr>
        <p:blipFill>
          <a:blip r:embed="rId9"/>
          <a:srcRect l="531" r="531"/>
          <a:stretch>
            <a:fillRect/>
          </a:stretch>
        </p:blipFill>
        <p:spPr>
          <a:xfrm>
            <a:off x="3688271" y="1484866"/>
            <a:ext cx="7665575" cy="4312547"/>
          </a:xfrm>
          <a:prstGeom prst="rect">
            <a:avLst/>
          </a:prstGeom>
        </p:spPr>
      </p:pic>
      <p:sp>
        <p:nvSpPr>
          <p:cNvPr id="28" name="PA-半闭框 7"/>
          <p:cNvSpPr/>
          <p:nvPr>
            <p:custDataLst>
              <p:tags r:id="rId10"/>
            </p:custDataLst>
          </p:nvPr>
        </p:nvSpPr>
        <p:spPr>
          <a:xfrm flipH="1">
            <a:off x="11148932" y="1276151"/>
            <a:ext cx="396492" cy="396492"/>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11"/>
            </p:custDataLst>
          </p:nvPr>
        </p:nvSpPr>
        <p:spPr>
          <a:xfrm flipV="1">
            <a:off x="3497296" y="5609149"/>
            <a:ext cx="396492" cy="396492"/>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 name="文本框 1"/>
          <p:cNvSpPr txBox="1"/>
          <p:nvPr>
            <p:custDataLst>
              <p:tags r:id="rId12"/>
            </p:custDataLst>
          </p:nvPr>
        </p:nvSpPr>
        <p:spPr>
          <a:xfrm>
            <a:off x="773146" y="4497913"/>
            <a:ext cx="2400928" cy="885067"/>
          </a:xfrm>
          <a:prstGeom prst="rect">
            <a:avLst/>
          </a:prstGeom>
          <a:noFill/>
        </p:spPr>
        <p:txBody>
          <a:bodyPr wrap="square" rtlCol="0">
            <a:noAutofit/>
          </a:bodyPr>
          <a:p>
            <a:pPr algn="just">
              <a:lnSpc>
                <a:spcPct val="130000"/>
              </a:lnSpc>
            </a:pPr>
            <a:endParaRPr lang="zh-CN" altLang="en-US" sz="1400" spc="120" dirty="0">
              <a:solidFill>
                <a:srgbClr val="000000">
                  <a:lumMod val="50000"/>
                  <a:lumOff val="50000"/>
                </a:srgbClr>
              </a:solidFill>
              <a:latin typeface="Arial" panose="020B0604020202020204" pitchFamily="34" charset="0"/>
              <a:ea typeface="等线" panose="02010600030101010101" charset="-122"/>
              <a:cs typeface="Arial" panose="020B0604020202020204" pitchFamily="34" charset="0"/>
              <a:sym typeface="+mn-ea"/>
            </a:endParaRPr>
          </a:p>
        </p:txBody>
      </p:sp>
      <p:grpSp>
        <p:nvGrpSpPr>
          <p:cNvPr id="36" name="组合 35"/>
          <p:cNvGrpSpPr/>
          <p:nvPr>
            <p:custDataLst>
              <p:tags r:id="rId13"/>
            </p:custDataLst>
          </p:nvPr>
        </p:nvGrpSpPr>
        <p:grpSpPr>
          <a:xfrm>
            <a:off x="176419" y="3513075"/>
            <a:ext cx="424291" cy="424291"/>
            <a:chOff x="509159" y="5458577"/>
            <a:chExt cx="481441" cy="481441"/>
          </a:xfrm>
        </p:grpSpPr>
        <p:sp>
          <p:nvSpPr>
            <p:cNvPr id="35" name="矩形 34"/>
            <p:cNvSpPr/>
            <p:nvPr>
              <p:custDataLst>
                <p:tags r:id="rId14"/>
              </p:custDataLst>
            </p:nvPr>
          </p:nvSpPr>
          <p:spPr>
            <a:xfrm>
              <a:off x="509159" y="5458577"/>
              <a:ext cx="481441" cy="481441"/>
            </a:xfrm>
            <a:prstGeom prst="rect">
              <a:avLst/>
            </a:prstGeom>
            <a:solidFill>
              <a:srgbClr val="FFC000"/>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sp>
          <p:nvSpPr>
            <p:cNvPr id="13" name="任意多边形: 形状 7"/>
            <p:cNvSpPr/>
            <p:nvPr>
              <p:custDataLst>
                <p:tags r:id="rId15"/>
              </p:custDataLst>
            </p:nvPr>
          </p:nvSpPr>
          <p:spPr>
            <a:xfrm>
              <a:off x="607157" y="5556575"/>
              <a:ext cx="285445" cy="285445"/>
            </a:xfrm>
            <a:custGeom>
              <a:avLst/>
              <a:gdLst/>
              <a:ahLst/>
              <a:cxnLst/>
              <a:rect l="0" t="0" r="0" b="0"/>
              <a:pathLst>
                <a:path w="12986378" h="12986335">
                  <a:moveTo>
                    <a:pt x="9930769" y="9166824"/>
                  </a:moveTo>
                  <a:lnTo>
                    <a:pt x="12222475" y="9166824"/>
                  </a:lnTo>
                  <a:cubicBezTo>
                    <a:pt x="12644307" y="9166824"/>
                    <a:pt x="12986377" y="9508893"/>
                    <a:pt x="12986377" y="9930726"/>
                  </a:cubicBezTo>
                  <a:lnTo>
                    <a:pt x="12986377" y="12222432"/>
                  </a:lnTo>
                  <a:cubicBezTo>
                    <a:pt x="12986377" y="12644307"/>
                    <a:pt x="12644307" y="12986334"/>
                    <a:pt x="12222475" y="12986334"/>
                  </a:cubicBezTo>
                  <a:lnTo>
                    <a:pt x="9930769" y="12986334"/>
                  </a:lnTo>
                  <a:cubicBezTo>
                    <a:pt x="9508893" y="12986334"/>
                    <a:pt x="9166824" y="12644307"/>
                    <a:pt x="9166824" y="12222432"/>
                  </a:cubicBezTo>
                  <a:lnTo>
                    <a:pt x="9166824" y="11458573"/>
                  </a:lnTo>
                  <a:lnTo>
                    <a:pt x="8021014" y="11458573"/>
                  </a:lnTo>
                  <a:cubicBezTo>
                    <a:pt x="7177133" y="11458573"/>
                    <a:pt x="6493167" y="10774520"/>
                    <a:pt x="6493167" y="9930726"/>
                  </a:cubicBezTo>
                  <a:lnTo>
                    <a:pt x="6493167" y="6875118"/>
                  </a:lnTo>
                  <a:lnTo>
                    <a:pt x="5347314" y="6875118"/>
                  </a:lnTo>
                  <a:lnTo>
                    <a:pt x="5347314" y="8402965"/>
                  </a:lnTo>
                  <a:cubicBezTo>
                    <a:pt x="5347314" y="8824797"/>
                    <a:pt x="5005287" y="9166824"/>
                    <a:pt x="4583412" y="9166824"/>
                  </a:cubicBezTo>
                  <a:lnTo>
                    <a:pt x="763902" y="9166824"/>
                  </a:lnTo>
                  <a:cubicBezTo>
                    <a:pt x="342026" y="9166824"/>
                    <a:pt x="0" y="8824797"/>
                    <a:pt x="0" y="8402965"/>
                  </a:cubicBezTo>
                  <a:lnTo>
                    <a:pt x="0" y="4583455"/>
                  </a:lnTo>
                  <a:cubicBezTo>
                    <a:pt x="0" y="4161536"/>
                    <a:pt x="342026" y="3819510"/>
                    <a:pt x="763902" y="3819510"/>
                  </a:cubicBezTo>
                  <a:lnTo>
                    <a:pt x="4583412" y="3819510"/>
                  </a:lnTo>
                  <a:cubicBezTo>
                    <a:pt x="5005288" y="3819510"/>
                    <a:pt x="5347314" y="4161536"/>
                    <a:pt x="5347314" y="4583455"/>
                  </a:cubicBezTo>
                  <a:lnTo>
                    <a:pt x="5347314" y="6111215"/>
                  </a:lnTo>
                  <a:lnTo>
                    <a:pt x="6493167" y="6111215"/>
                  </a:lnTo>
                  <a:lnTo>
                    <a:pt x="6493167" y="3055608"/>
                  </a:lnTo>
                  <a:cubicBezTo>
                    <a:pt x="6493167" y="2211856"/>
                    <a:pt x="7177133" y="1527804"/>
                    <a:pt x="8021014" y="1527804"/>
                  </a:cubicBezTo>
                  <a:lnTo>
                    <a:pt x="9166824" y="1527804"/>
                  </a:lnTo>
                  <a:lnTo>
                    <a:pt x="9166824" y="763859"/>
                  </a:lnTo>
                  <a:cubicBezTo>
                    <a:pt x="9166824" y="342026"/>
                    <a:pt x="9508893" y="0"/>
                    <a:pt x="9930769" y="0"/>
                  </a:cubicBezTo>
                  <a:lnTo>
                    <a:pt x="12222475" y="0"/>
                  </a:lnTo>
                  <a:cubicBezTo>
                    <a:pt x="12644307" y="0"/>
                    <a:pt x="12986377" y="342026"/>
                    <a:pt x="12986377" y="763859"/>
                  </a:cubicBezTo>
                  <a:lnTo>
                    <a:pt x="12986377" y="3055608"/>
                  </a:lnTo>
                  <a:cubicBezTo>
                    <a:pt x="12986377" y="3477484"/>
                    <a:pt x="12644307" y="3819466"/>
                    <a:pt x="12222475" y="3819466"/>
                  </a:cubicBezTo>
                  <a:lnTo>
                    <a:pt x="9930769" y="3819466"/>
                  </a:lnTo>
                  <a:cubicBezTo>
                    <a:pt x="9508893" y="3819466"/>
                    <a:pt x="9166824" y="3477483"/>
                    <a:pt x="9166824" y="3055608"/>
                  </a:cubicBezTo>
                  <a:lnTo>
                    <a:pt x="9166824" y="2291706"/>
                  </a:lnTo>
                  <a:lnTo>
                    <a:pt x="8047934" y="2291706"/>
                  </a:lnTo>
                  <a:cubicBezTo>
                    <a:pt x="7204139" y="2291706"/>
                    <a:pt x="7257069" y="2238776"/>
                    <a:pt x="7257069" y="3082528"/>
                  </a:cubicBezTo>
                  <a:lnTo>
                    <a:pt x="7257069" y="6111172"/>
                  </a:lnTo>
                  <a:lnTo>
                    <a:pt x="9166824" y="6111172"/>
                  </a:lnTo>
                  <a:lnTo>
                    <a:pt x="9166824" y="5347314"/>
                  </a:lnTo>
                  <a:cubicBezTo>
                    <a:pt x="9166824" y="4925395"/>
                    <a:pt x="9508893" y="4583412"/>
                    <a:pt x="9930769" y="4583412"/>
                  </a:cubicBezTo>
                  <a:lnTo>
                    <a:pt x="12222475" y="4583412"/>
                  </a:lnTo>
                  <a:cubicBezTo>
                    <a:pt x="12644307" y="4583412"/>
                    <a:pt x="12986377" y="4925395"/>
                    <a:pt x="12986377" y="5347314"/>
                  </a:cubicBezTo>
                  <a:lnTo>
                    <a:pt x="12986377" y="7639020"/>
                  </a:lnTo>
                  <a:cubicBezTo>
                    <a:pt x="12986377" y="8060896"/>
                    <a:pt x="12644307" y="8402922"/>
                    <a:pt x="12222475" y="8402922"/>
                  </a:cubicBezTo>
                  <a:lnTo>
                    <a:pt x="9930769" y="8402922"/>
                  </a:lnTo>
                  <a:cubicBezTo>
                    <a:pt x="9508893" y="8402922"/>
                    <a:pt x="9166824" y="8060896"/>
                    <a:pt x="9166824" y="7639020"/>
                  </a:cubicBezTo>
                  <a:lnTo>
                    <a:pt x="9166824" y="6875118"/>
                  </a:lnTo>
                  <a:lnTo>
                    <a:pt x="7257069" y="6875118"/>
                  </a:lnTo>
                  <a:lnTo>
                    <a:pt x="7257069" y="9903762"/>
                  </a:lnTo>
                  <a:cubicBezTo>
                    <a:pt x="7257069" y="10747601"/>
                    <a:pt x="7160790" y="10694671"/>
                    <a:pt x="8004584" y="10694671"/>
                  </a:cubicBezTo>
                  <a:lnTo>
                    <a:pt x="9166824" y="10694671"/>
                  </a:lnTo>
                  <a:lnTo>
                    <a:pt x="9166824" y="9930725"/>
                  </a:lnTo>
                  <a:cubicBezTo>
                    <a:pt x="9166824" y="9508849"/>
                    <a:pt x="9508850" y="9166823"/>
                    <a:pt x="9930769" y="9166823"/>
                  </a:cubicBezTo>
                </a:path>
              </a:pathLst>
            </a:custGeom>
            <a:solidFill>
              <a:sysClr val="window" lastClr="FFFFFF"/>
            </a:solidFill>
            <a:ln w="6350" cap="flat" cmpd="sng" algn="ctr">
              <a:noFill/>
              <a:prstDash val="solid"/>
              <a:miter lim="800000"/>
            </a:ln>
            <a:effectLst/>
          </p:spPr>
          <p:style>
            <a:lnRef idx="1">
              <a:srgbClr val="1E6BC5"/>
            </a:lnRef>
            <a:fillRef idx="0">
              <a:srgbClr val="1E6BC5"/>
            </a:fillRef>
            <a:effectRef idx="0">
              <a:srgbClr val="1E6BC5"/>
            </a:effectRef>
            <a:fontRef idx="minor">
              <a:srgbClr val="000000"/>
            </a:fontRef>
          </p:style>
          <p:txBody>
            <a:bodyPr rtlCol="0" anchor="ctr"/>
            <a:p>
              <a:pPr algn="ctr"/>
              <a:endParaRPr lang="zh-CN" altLang="en-US"/>
            </a:p>
          </p:txBody>
        </p:sp>
      </p:grpSp>
      <p:sp>
        <p:nvSpPr>
          <p:cNvPr id="15" name="文本框 14"/>
          <p:cNvSpPr txBox="1"/>
          <p:nvPr/>
        </p:nvSpPr>
        <p:spPr>
          <a:xfrm>
            <a:off x="758190" y="3429000"/>
            <a:ext cx="2580005" cy="1068705"/>
          </a:xfrm>
          <a:prstGeom prst="rect">
            <a:avLst/>
          </a:prstGeom>
          <a:noFill/>
        </p:spPr>
        <p:txBody>
          <a:bodyPr wrap="square" rtlCol="0">
            <a:noAutofit/>
          </a:bodyPr>
          <a:p>
            <a:pPr algn="l">
              <a:lnSpc>
                <a:spcPct val="150000"/>
              </a:lnSpc>
            </a:pPr>
            <a:r>
              <a:rPr lang="en-US" altLang="zh-CN" sz="1400">
                <a:latin typeface="等线" panose="02010600030101010101" charset="-122"/>
                <a:ea typeface="等线" panose="02010600030101010101" charset="-122"/>
                <a:sym typeface="+mn-ea"/>
              </a:rPr>
              <a:t>T</a:t>
            </a:r>
            <a:r>
              <a:rPr lang="zh-CN" altLang="en-US" sz="1400">
                <a:latin typeface="等线" panose="02010600030101010101" charset="-122"/>
                <a:ea typeface="等线" panose="02010600030101010101" charset="-122"/>
                <a:sym typeface="+mn-ea"/>
              </a:rPr>
              <a:t>he relationship between the two is very loose when the policy is relaxed, with data of only about 0.2. However, when the policy is implemented, the relationship between the two is as high as 0.9. </a:t>
            </a:r>
            <a:endParaRPr lang="zh-CN" altLang="en-US" sz="1400">
              <a:latin typeface="等线" panose="02010600030101010101" charset="-122"/>
              <a:ea typeface="等线" panose="02010600030101010101"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9999"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999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999"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9999"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999"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标题 8"/>
          <p:cNvSpPr>
            <a:spLocks noGrp="1"/>
          </p:cNvSpPr>
          <p:nvPr>
            <p:ph type="title"/>
          </p:nvPr>
        </p:nvSpPr>
        <p:spPr>
          <a:xfrm>
            <a:off x="262890" y="130175"/>
            <a:ext cx="7397115" cy="680085"/>
          </a:xfrm>
        </p:spPr>
        <p:txBody>
          <a:bodyPr>
            <a:normAutofit/>
          </a:bodyPr>
          <a:p>
            <a:pPr algn="just"/>
            <a:r>
              <a:rPr lang="zh-CN" altLang="en-US" sz="2220" b="0"/>
              <a:t>Specific </a:t>
            </a:r>
            <a:r>
              <a:rPr lang="en-US" altLang="zh-CN" sz="2220" b="0"/>
              <a:t>I</a:t>
            </a:r>
            <a:r>
              <a:rPr lang="zh-CN" altLang="en-US" sz="2220" b="0"/>
              <a:t>mplementation </a:t>
            </a:r>
            <a:r>
              <a:rPr lang="en-US" altLang="zh-CN" sz="2220" b="0"/>
              <a:t>P</a:t>
            </a:r>
            <a:r>
              <a:rPr lang="zh-CN" altLang="en-US" sz="2220" b="0"/>
              <a:t>lans for </a:t>
            </a:r>
            <a:r>
              <a:rPr lang="en-US" altLang="zh-CN" sz="2220" b="0"/>
              <a:t>S</a:t>
            </a:r>
            <a:r>
              <a:rPr lang="zh-CN" altLang="en-US" sz="2220" b="0"/>
              <a:t>imilar </a:t>
            </a:r>
            <a:r>
              <a:rPr lang="en-US" altLang="zh-CN" sz="2220" b="0"/>
              <a:t>P</a:t>
            </a:r>
            <a:r>
              <a:rPr lang="zh-CN" altLang="en-US" sz="2220" b="0"/>
              <a:t>olicies</a:t>
            </a:r>
            <a:endParaRPr lang="zh-CN" altLang="en-US" sz="2220" b="0"/>
          </a:p>
        </p:txBody>
      </p:sp>
      <p:grpSp>
        <p:nvGrpSpPr>
          <p:cNvPr id="36" name="组合 35"/>
          <p:cNvGrpSpPr/>
          <p:nvPr>
            <p:custDataLst>
              <p:tags r:id="rId1"/>
            </p:custDataLst>
          </p:nvPr>
        </p:nvGrpSpPr>
        <p:grpSpPr>
          <a:xfrm>
            <a:off x="262779" y="1248665"/>
            <a:ext cx="424291" cy="424291"/>
            <a:chOff x="509159" y="5458577"/>
            <a:chExt cx="481441" cy="481441"/>
          </a:xfrm>
        </p:grpSpPr>
        <p:sp>
          <p:nvSpPr>
            <p:cNvPr id="35" name="矩形 34"/>
            <p:cNvSpPr/>
            <p:nvPr>
              <p:custDataLst>
                <p:tags r:id="rId2"/>
              </p:custDataLst>
            </p:nvPr>
          </p:nvSpPr>
          <p:spPr>
            <a:xfrm>
              <a:off x="509159" y="5458577"/>
              <a:ext cx="481441" cy="481441"/>
            </a:xfrm>
            <a:prstGeom prst="rect">
              <a:avLst/>
            </a:prstGeom>
            <a:solidFill>
              <a:srgbClr val="FFC000"/>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endParaRPr lang="zh-CN" altLang="en-US"/>
            </a:p>
          </p:txBody>
        </p:sp>
        <p:sp>
          <p:nvSpPr>
            <p:cNvPr id="8" name="任意多边形: 形状 7"/>
            <p:cNvSpPr/>
            <p:nvPr>
              <p:custDataLst>
                <p:tags r:id="rId3"/>
              </p:custDataLst>
            </p:nvPr>
          </p:nvSpPr>
          <p:spPr>
            <a:xfrm>
              <a:off x="607157" y="5556575"/>
              <a:ext cx="285445" cy="285445"/>
            </a:xfrm>
            <a:custGeom>
              <a:avLst/>
              <a:gdLst/>
              <a:ahLst/>
              <a:cxnLst/>
              <a:rect l="0" t="0" r="0" b="0"/>
              <a:pathLst>
                <a:path w="12986378" h="12986335">
                  <a:moveTo>
                    <a:pt x="9930769" y="9166824"/>
                  </a:moveTo>
                  <a:lnTo>
                    <a:pt x="12222475" y="9166824"/>
                  </a:lnTo>
                  <a:cubicBezTo>
                    <a:pt x="12644307" y="9166824"/>
                    <a:pt x="12986377" y="9508893"/>
                    <a:pt x="12986377" y="9930726"/>
                  </a:cubicBezTo>
                  <a:lnTo>
                    <a:pt x="12986377" y="12222432"/>
                  </a:lnTo>
                  <a:cubicBezTo>
                    <a:pt x="12986377" y="12644307"/>
                    <a:pt x="12644307" y="12986334"/>
                    <a:pt x="12222475" y="12986334"/>
                  </a:cubicBezTo>
                  <a:lnTo>
                    <a:pt x="9930769" y="12986334"/>
                  </a:lnTo>
                  <a:cubicBezTo>
                    <a:pt x="9508893" y="12986334"/>
                    <a:pt x="9166824" y="12644307"/>
                    <a:pt x="9166824" y="12222432"/>
                  </a:cubicBezTo>
                  <a:lnTo>
                    <a:pt x="9166824" y="11458573"/>
                  </a:lnTo>
                  <a:lnTo>
                    <a:pt x="8021014" y="11458573"/>
                  </a:lnTo>
                  <a:cubicBezTo>
                    <a:pt x="7177133" y="11458573"/>
                    <a:pt x="6493167" y="10774520"/>
                    <a:pt x="6493167" y="9930726"/>
                  </a:cubicBezTo>
                  <a:lnTo>
                    <a:pt x="6493167" y="6875118"/>
                  </a:lnTo>
                  <a:lnTo>
                    <a:pt x="5347314" y="6875118"/>
                  </a:lnTo>
                  <a:lnTo>
                    <a:pt x="5347314" y="8402965"/>
                  </a:lnTo>
                  <a:cubicBezTo>
                    <a:pt x="5347314" y="8824797"/>
                    <a:pt x="5005287" y="9166824"/>
                    <a:pt x="4583412" y="9166824"/>
                  </a:cubicBezTo>
                  <a:lnTo>
                    <a:pt x="763902" y="9166824"/>
                  </a:lnTo>
                  <a:cubicBezTo>
                    <a:pt x="342026" y="9166824"/>
                    <a:pt x="0" y="8824797"/>
                    <a:pt x="0" y="8402965"/>
                  </a:cubicBezTo>
                  <a:lnTo>
                    <a:pt x="0" y="4583455"/>
                  </a:lnTo>
                  <a:cubicBezTo>
                    <a:pt x="0" y="4161536"/>
                    <a:pt x="342026" y="3819510"/>
                    <a:pt x="763902" y="3819510"/>
                  </a:cubicBezTo>
                  <a:lnTo>
                    <a:pt x="4583412" y="3819510"/>
                  </a:lnTo>
                  <a:cubicBezTo>
                    <a:pt x="5005288" y="3819510"/>
                    <a:pt x="5347314" y="4161536"/>
                    <a:pt x="5347314" y="4583455"/>
                  </a:cubicBezTo>
                  <a:lnTo>
                    <a:pt x="5347314" y="6111215"/>
                  </a:lnTo>
                  <a:lnTo>
                    <a:pt x="6493167" y="6111215"/>
                  </a:lnTo>
                  <a:lnTo>
                    <a:pt x="6493167" y="3055608"/>
                  </a:lnTo>
                  <a:cubicBezTo>
                    <a:pt x="6493167" y="2211856"/>
                    <a:pt x="7177133" y="1527804"/>
                    <a:pt x="8021014" y="1527804"/>
                  </a:cubicBezTo>
                  <a:lnTo>
                    <a:pt x="9166824" y="1527804"/>
                  </a:lnTo>
                  <a:lnTo>
                    <a:pt x="9166824" y="763859"/>
                  </a:lnTo>
                  <a:cubicBezTo>
                    <a:pt x="9166824" y="342026"/>
                    <a:pt x="9508893" y="0"/>
                    <a:pt x="9930769" y="0"/>
                  </a:cubicBezTo>
                  <a:lnTo>
                    <a:pt x="12222475" y="0"/>
                  </a:lnTo>
                  <a:cubicBezTo>
                    <a:pt x="12644307" y="0"/>
                    <a:pt x="12986377" y="342026"/>
                    <a:pt x="12986377" y="763859"/>
                  </a:cubicBezTo>
                  <a:lnTo>
                    <a:pt x="12986377" y="3055608"/>
                  </a:lnTo>
                  <a:cubicBezTo>
                    <a:pt x="12986377" y="3477484"/>
                    <a:pt x="12644307" y="3819466"/>
                    <a:pt x="12222475" y="3819466"/>
                  </a:cubicBezTo>
                  <a:lnTo>
                    <a:pt x="9930769" y="3819466"/>
                  </a:lnTo>
                  <a:cubicBezTo>
                    <a:pt x="9508893" y="3819466"/>
                    <a:pt x="9166824" y="3477483"/>
                    <a:pt x="9166824" y="3055608"/>
                  </a:cubicBezTo>
                  <a:lnTo>
                    <a:pt x="9166824" y="2291706"/>
                  </a:lnTo>
                  <a:lnTo>
                    <a:pt x="8047934" y="2291706"/>
                  </a:lnTo>
                  <a:cubicBezTo>
                    <a:pt x="7204139" y="2291706"/>
                    <a:pt x="7257069" y="2238776"/>
                    <a:pt x="7257069" y="3082528"/>
                  </a:cubicBezTo>
                  <a:lnTo>
                    <a:pt x="7257069" y="6111172"/>
                  </a:lnTo>
                  <a:lnTo>
                    <a:pt x="9166824" y="6111172"/>
                  </a:lnTo>
                  <a:lnTo>
                    <a:pt x="9166824" y="5347314"/>
                  </a:lnTo>
                  <a:cubicBezTo>
                    <a:pt x="9166824" y="4925395"/>
                    <a:pt x="9508893" y="4583412"/>
                    <a:pt x="9930769" y="4583412"/>
                  </a:cubicBezTo>
                  <a:lnTo>
                    <a:pt x="12222475" y="4583412"/>
                  </a:lnTo>
                  <a:cubicBezTo>
                    <a:pt x="12644307" y="4583412"/>
                    <a:pt x="12986377" y="4925395"/>
                    <a:pt x="12986377" y="5347314"/>
                  </a:cubicBezTo>
                  <a:lnTo>
                    <a:pt x="12986377" y="7639020"/>
                  </a:lnTo>
                  <a:cubicBezTo>
                    <a:pt x="12986377" y="8060896"/>
                    <a:pt x="12644307" y="8402922"/>
                    <a:pt x="12222475" y="8402922"/>
                  </a:cubicBezTo>
                  <a:lnTo>
                    <a:pt x="9930769" y="8402922"/>
                  </a:lnTo>
                  <a:cubicBezTo>
                    <a:pt x="9508893" y="8402922"/>
                    <a:pt x="9166824" y="8060896"/>
                    <a:pt x="9166824" y="7639020"/>
                  </a:cubicBezTo>
                  <a:lnTo>
                    <a:pt x="9166824" y="6875118"/>
                  </a:lnTo>
                  <a:lnTo>
                    <a:pt x="7257069" y="6875118"/>
                  </a:lnTo>
                  <a:lnTo>
                    <a:pt x="7257069" y="9903762"/>
                  </a:lnTo>
                  <a:cubicBezTo>
                    <a:pt x="7257069" y="10747601"/>
                    <a:pt x="7160790" y="10694671"/>
                    <a:pt x="8004584" y="10694671"/>
                  </a:cubicBezTo>
                  <a:lnTo>
                    <a:pt x="9166824" y="10694671"/>
                  </a:lnTo>
                  <a:lnTo>
                    <a:pt x="9166824" y="9930725"/>
                  </a:lnTo>
                  <a:cubicBezTo>
                    <a:pt x="9166824" y="9508849"/>
                    <a:pt x="9508850" y="9166823"/>
                    <a:pt x="9930769" y="9166823"/>
                  </a:cubicBezTo>
                </a:path>
              </a:pathLst>
            </a:custGeom>
            <a:solidFill>
              <a:sysClr val="window" lastClr="FFFFFF"/>
            </a:solidFill>
            <a:ln w="6350" cap="flat" cmpd="sng" algn="ctr">
              <a:noFill/>
              <a:prstDash val="solid"/>
              <a:miter lim="800000"/>
            </a:ln>
            <a:effectLst/>
          </p:spPr>
          <p:style>
            <a:lnRef idx="1">
              <a:srgbClr val="1E6BC5"/>
            </a:lnRef>
            <a:fillRef idx="0">
              <a:srgbClr val="1E6BC5"/>
            </a:fillRef>
            <a:effectRef idx="0">
              <a:srgbClr val="1E6BC5"/>
            </a:effectRef>
            <a:fontRef idx="minor">
              <a:srgbClr val="000000"/>
            </a:fontRef>
          </p:style>
          <p:txBody>
            <a:bodyPr rtlCol="0" anchor="ctr"/>
            <a:lstStyle/>
            <a:p>
              <a:pPr algn="ctr"/>
              <a:endParaRPr lang="zh-CN" altLang="en-US"/>
            </a:p>
          </p:txBody>
        </p:sp>
      </p:grpSp>
      <p:sp>
        <p:nvSpPr>
          <p:cNvPr id="6" name="灯片编号占位符 5"/>
          <p:cNvSpPr>
            <a:spLocks noGrp="1"/>
          </p:cNvSpPr>
          <p:nvPr>
            <p:ph type="sldNum" sz="quarter" idx="12"/>
          </p:nvPr>
        </p:nvSpPr>
        <p:spPr/>
        <p:txBody>
          <a:bodyPr/>
          <a:p>
            <a:fld id="{03B8E7CB-441D-4F18-860B-60A314D4A4A7}" type="slidenum">
              <a:rPr lang="en-US" smtClean="0"/>
            </a:fld>
            <a:endParaRPr lang="en-US"/>
          </a:p>
        </p:txBody>
      </p:sp>
      <p:sp>
        <p:nvSpPr>
          <p:cNvPr id="82" name="文本框 81"/>
          <p:cNvSpPr txBox="1"/>
          <p:nvPr>
            <p:custDataLst>
              <p:tags r:id="rId4"/>
            </p:custDataLst>
          </p:nvPr>
        </p:nvSpPr>
        <p:spPr>
          <a:xfrm>
            <a:off x="771525" y="1133475"/>
            <a:ext cx="2272030" cy="2051050"/>
          </a:xfrm>
          <a:prstGeom prst="rect">
            <a:avLst/>
          </a:prstGeom>
          <a:noFill/>
        </p:spPr>
        <p:txBody>
          <a:bodyPr wrap="square" rtlCol="0">
            <a:noAutofit/>
          </a:bodyPr>
          <a:p>
            <a:pPr algn="just">
              <a:lnSpc>
                <a:spcPct val="150000"/>
              </a:lnSpc>
            </a:pPr>
            <a:r>
              <a:rPr lang="zh-CN" altLang="en-US" sz="1400">
                <a:latin typeface="等线" panose="02010600030101010101" charset="-122"/>
                <a:ea typeface="等线" panose="02010600030101010101" charset="-122"/>
                <a:sym typeface="+mn-ea"/>
              </a:rPr>
              <a:t>the pollution </a:t>
            </a:r>
            <a:r>
              <a:rPr lang="en-US" altLang="zh-CN" sz="1400">
                <a:latin typeface="等线" panose="02010600030101010101" charset="-122"/>
                <a:ea typeface="等线" panose="02010600030101010101" charset="-122"/>
                <a:sym typeface="+mn-ea"/>
              </a:rPr>
              <a:t>figure</a:t>
            </a:r>
            <a:r>
              <a:rPr lang="zh-CN" altLang="en-US" sz="1400">
                <a:latin typeface="等线" panose="02010600030101010101" charset="-122"/>
                <a:ea typeface="等线" panose="02010600030101010101" charset="-122"/>
                <a:sym typeface="+mn-ea"/>
              </a:rPr>
              <a:t> is highest around Colston Avenue. Therefore, the money charged for petrol cars around Colston Avenue could be increased to limit travel. </a:t>
            </a:r>
            <a:endParaRPr lang="zh-CN" altLang="en-US" sz="1400">
              <a:latin typeface="等线" panose="02010600030101010101" charset="-122"/>
              <a:ea typeface="等线" panose="02010600030101010101" charset="-122"/>
              <a:sym typeface="+mn-ea"/>
            </a:endParaRPr>
          </a:p>
          <a:p>
            <a:pPr algn="just">
              <a:lnSpc>
                <a:spcPct val="150000"/>
              </a:lnSpc>
            </a:pPr>
            <a:endParaRPr lang="zh-CN" altLang="en-US" sz="1400">
              <a:latin typeface="等线" panose="02010600030101010101" charset="-122"/>
              <a:ea typeface="等线" panose="02010600030101010101" charset="-122"/>
              <a:sym typeface="+mn-ea"/>
            </a:endParaRPr>
          </a:p>
          <a:p>
            <a:pPr algn="just">
              <a:lnSpc>
                <a:spcPct val="150000"/>
              </a:lnSpc>
            </a:pPr>
            <a:endParaRPr lang="zh-CN" altLang="en-US" sz="1400">
              <a:latin typeface="等线" panose="02010600030101010101" charset="-122"/>
              <a:ea typeface="等线" panose="02010600030101010101" charset="-122"/>
              <a:sym typeface="+mn-ea"/>
            </a:endParaRPr>
          </a:p>
        </p:txBody>
      </p:sp>
      <p:pic>
        <p:nvPicPr>
          <p:cNvPr id="3" name="图片 2" descr="3"/>
          <p:cNvPicPr>
            <a:picLocks noChangeAspect="1"/>
          </p:cNvPicPr>
          <p:nvPr/>
        </p:nvPicPr>
        <p:blipFill>
          <a:blip r:embed="rId5"/>
          <a:stretch>
            <a:fillRect/>
          </a:stretch>
        </p:blipFill>
        <p:spPr>
          <a:xfrm>
            <a:off x="3042920" y="1133475"/>
            <a:ext cx="9128760" cy="5081270"/>
          </a:xfrm>
          <a:prstGeom prst="rect">
            <a:avLst/>
          </a:prstGeom>
        </p:spPr>
      </p:pic>
      <p:sp>
        <p:nvSpPr>
          <p:cNvPr id="5" name="任意多边形: 形状 7"/>
          <p:cNvSpPr/>
          <p:nvPr>
            <p:custDataLst>
              <p:tags r:id="rId6"/>
            </p:custDataLst>
          </p:nvPr>
        </p:nvSpPr>
        <p:spPr>
          <a:xfrm>
            <a:off x="435610" y="3855085"/>
            <a:ext cx="251460" cy="251460"/>
          </a:xfrm>
          <a:custGeom>
            <a:avLst/>
            <a:gdLst/>
            <a:ahLst/>
            <a:cxnLst/>
            <a:rect l="0" t="0" r="0" b="0"/>
            <a:pathLst>
              <a:path w="12986378" h="12986335">
                <a:moveTo>
                  <a:pt x="9930769" y="9166824"/>
                </a:moveTo>
                <a:lnTo>
                  <a:pt x="12222475" y="9166824"/>
                </a:lnTo>
                <a:cubicBezTo>
                  <a:pt x="12644307" y="9166824"/>
                  <a:pt x="12986377" y="9508893"/>
                  <a:pt x="12986377" y="9930726"/>
                </a:cubicBezTo>
                <a:lnTo>
                  <a:pt x="12986377" y="12222432"/>
                </a:lnTo>
                <a:cubicBezTo>
                  <a:pt x="12986377" y="12644307"/>
                  <a:pt x="12644307" y="12986334"/>
                  <a:pt x="12222475" y="12986334"/>
                </a:cubicBezTo>
                <a:lnTo>
                  <a:pt x="9930769" y="12986334"/>
                </a:lnTo>
                <a:cubicBezTo>
                  <a:pt x="9508893" y="12986334"/>
                  <a:pt x="9166824" y="12644307"/>
                  <a:pt x="9166824" y="12222432"/>
                </a:cubicBezTo>
                <a:lnTo>
                  <a:pt x="9166824" y="11458573"/>
                </a:lnTo>
                <a:lnTo>
                  <a:pt x="8021014" y="11458573"/>
                </a:lnTo>
                <a:cubicBezTo>
                  <a:pt x="7177133" y="11458573"/>
                  <a:pt x="6493167" y="10774520"/>
                  <a:pt x="6493167" y="9930726"/>
                </a:cubicBezTo>
                <a:lnTo>
                  <a:pt x="6493167" y="6875118"/>
                </a:lnTo>
                <a:lnTo>
                  <a:pt x="5347314" y="6875118"/>
                </a:lnTo>
                <a:lnTo>
                  <a:pt x="5347314" y="8402965"/>
                </a:lnTo>
                <a:cubicBezTo>
                  <a:pt x="5347314" y="8824797"/>
                  <a:pt x="5005287" y="9166824"/>
                  <a:pt x="4583412" y="9166824"/>
                </a:cubicBezTo>
                <a:lnTo>
                  <a:pt x="763902" y="9166824"/>
                </a:lnTo>
                <a:cubicBezTo>
                  <a:pt x="342026" y="9166824"/>
                  <a:pt x="0" y="8824797"/>
                  <a:pt x="0" y="8402965"/>
                </a:cubicBezTo>
                <a:lnTo>
                  <a:pt x="0" y="4583455"/>
                </a:lnTo>
                <a:cubicBezTo>
                  <a:pt x="0" y="4161536"/>
                  <a:pt x="342026" y="3819510"/>
                  <a:pt x="763902" y="3819510"/>
                </a:cubicBezTo>
                <a:lnTo>
                  <a:pt x="4583412" y="3819510"/>
                </a:lnTo>
                <a:cubicBezTo>
                  <a:pt x="5005288" y="3819510"/>
                  <a:pt x="5347314" y="4161536"/>
                  <a:pt x="5347314" y="4583455"/>
                </a:cubicBezTo>
                <a:lnTo>
                  <a:pt x="5347314" y="6111215"/>
                </a:lnTo>
                <a:lnTo>
                  <a:pt x="6493167" y="6111215"/>
                </a:lnTo>
                <a:lnTo>
                  <a:pt x="6493167" y="3055608"/>
                </a:lnTo>
                <a:cubicBezTo>
                  <a:pt x="6493167" y="2211856"/>
                  <a:pt x="7177133" y="1527804"/>
                  <a:pt x="8021014" y="1527804"/>
                </a:cubicBezTo>
                <a:lnTo>
                  <a:pt x="9166824" y="1527804"/>
                </a:lnTo>
                <a:lnTo>
                  <a:pt x="9166824" y="763859"/>
                </a:lnTo>
                <a:cubicBezTo>
                  <a:pt x="9166824" y="342026"/>
                  <a:pt x="9508893" y="0"/>
                  <a:pt x="9930769" y="0"/>
                </a:cubicBezTo>
                <a:lnTo>
                  <a:pt x="12222475" y="0"/>
                </a:lnTo>
                <a:cubicBezTo>
                  <a:pt x="12644307" y="0"/>
                  <a:pt x="12986377" y="342026"/>
                  <a:pt x="12986377" y="763859"/>
                </a:cubicBezTo>
                <a:lnTo>
                  <a:pt x="12986377" y="3055608"/>
                </a:lnTo>
                <a:cubicBezTo>
                  <a:pt x="12986377" y="3477484"/>
                  <a:pt x="12644307" y="3819466"/>
                  <a:pt x="12222475" y="3819466"/>
                </a:cubicBezTo>
                <a:lnTo>
                  <a:pt x="9930769" y="3819466"/>
                </a:lnTo>
                <a:cubicBezTo>
                  <a:pt x="9508893" y="3819466"/>
                  <a:pt x="9166824" y="3477483"/>
                  <a:pt x="9166824" y="3055608"/>
                </a:cubicBezTo>
                <a:lnTo>
                  <a:pt x="9166824" y="2291706"/>
                </a:lnTo>
                <a:lnTo>
                  <a:pt x="8047934" y="2291706"/>
                </a:lnTo>
                <a:cubicBezTo>
                  <a:pt x="7204139" y="2291706"/>
                  <a:pt x="7257069" y="2238776"/>
                  <a:pt x="7257069" y="3082528"/>
                </a:cubicBezTo>
                <a:lnTo>
                  <a:pt x="7257069" y="6111172"/>
                </a:lnTo>
                <a:lnTo>
                  <a:pt x="9166824" y="6111172"/>
                </a:lnTo>
                <a:lnTo>
                  <a:pt x="9166824" y="5347314"/>
                </a:lnTo>
                <a:cubicBezTo>
                  <a:pt x="9166824" y="4925395"/>
                  <a:pt x="9508893" y="4583412"/>
                  <a:pt x="9930769" y="4583412"/>
                </a:cubicBezTo>
                <a:lnTo>
                  <a:pt x="12222475" y="4583412"/>
                </a:lnTo>
                <a:cubicBezTo>
                  <a:pt x="12644307" y="4583412"/>
                  <a:pt x="12986377" y="4925395"/>
                  <a:pt x="12986377" y="5347314"/>
                </a:cubicBezTo>
                <a:lnTo>
                  <a:pt x="12986377" y="7639020"/>
                </a:lnTo>
                <a:cubicBezTo>
                  <a:pt x="12986377" y="8060896"/>
                  <a:pt x="12644307" y="8402922"/>
                  <a:pt x="12222475" y="8402922"/>
                </a:cubicBezTo>
                <a:lnTo>
                  <a:pt x="9930769" y="8402922"/>
                </a:lnTo>
                <a:cubicBezTo>
                  <a:pt x="9508893" y="8402922"/>
                  <a:pt x="9166824" y="8060896"/>
                  <a:pt x="9166824" y="7639020"/>
                </a:cubicBezTo>
                <a:lnTo>
                  <a:pt x="9166824" y="6875118"/>
                </a:lnTo>
                <a:lnTo>
                  <a:pt x="7257069" y="6875118"/>
                </a:lnTo>
                <a:lnTo>
                  <a:pt x="7257069" y="9903762"/>
                </a:lnTo>
                <a:cubicBezTo>
                  <a:pt x="7257069" y="10747601"/>
                  <a:pt x="7160790" y="10694671"/>
                  <a:pt x="8004584" y="10694671"/>
                </a:cubicBezTo>
                <a:lnTo>
                  <a:pt x="9166824" y="10694671"/>
                </a:lnTo>
                <a:lnTo>
                  <a:pt x="9166824" y="9930725"/>
                </a:lnTo>
                <a:cubicBezTo>
                  <a:pt x="9166824" y="9508849"/>
                  <a:pt x="9508850" y="9166823"/>
                  <a:pt x="9930769" y="9166823"/>
                </a:cubicBezTo>
              </a:path>
            </a:pathLst>
          </a:custGeom>
          <a:solidFill>
            <a:sysClr val="window" lastClr="FFFFFF"/>
          </a:solidFill>
          <a:ln w="6350" cap="flat" cmpd="sng" algn="ctr">
            <a:noFill/>
            <a:prstDash val="solid"/>
            <a:miter lim="800000"/>
          </a:ln>
          <a:effectLst/>
        </p:spPr>
        <p:style>
          <a:lnRef idx="1">
            <a:srgbClr val="1E6BC5"/>
          </a:lnRef>
          <a:fillRef idx="0">
            <a:srgbClr val="1E6BC5"/>
          </a:fillRef>
          <a:effectRef idx="0">
            <a:srgbClr val="1E6BC5"/>
          </a:effectRef>
          <a:fontRef idx="minor">
            <a:srgbClr val="000000"/>
          </a:fontRef>
        </p:style>
        <p:txBody>
          <a:bodyPr rtlCol="0" anchor="ctr"/>
          <a:p>
            <a:pPr algn="ctr"/>
            <a:endParaRPr lang="zh-CN" altLang="en-US"/>
          </a:p>
        </p:txBody>
      </p:sp>
      <p:grpSp>
        <p:nvGrpSpPr>
          <p:cNvPr id="37" name="组合 36"/>
          <p:cNvGrpSpPr/>
          <p:nvPr>
            <p:custDataLst>
              <p:tags r:id="rId7"/>
            </p:custDataLst>
          </p:nvPr>
        </p:nvGrpSpPr>
        <p:grpSpPr>
          <a:xfrm>
            <a:off x="262779" y="3960686"/>
            <a:ext cx="424291" cy="424291"/>
            <a:chOff x="509159" y="4458114"/>
            <a:chExt cx="481441" cy="481441"/>
          </a:xfrm>
        </p:grpSpPr>
        <p:sp>
          <p:nvSpPr>
            <p:cNvPr id="34" name="矩形 33"/>
            <p:cNvSpPr/>
            <p:nvPr>
              <p:custDataLst>
                <p:tags r:id="rId8"/>
              </p:custDataLst>
            </p:nvPr>
          </p:nvSpPr>
          <p:spPr>
            <a:xfrm>
              <a:off x="509159" y="4458114"/>
              <a:ext cx="481441" cy="481441"/>
            </a:xfrm>
            <a:prstGeom prst="rect">
              <a:avLst/>
            </a:prstGeom>
            <a:solidFill>
              <a:srgbClr val="FFC000"/>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endParaRPr lang="zh-CN" altLang="en-US"/>
            </a:p>
          </p:txBody>
        </p:sp>
        <p:sp>
          <p:nvSpPr>
            <p:cNvPr id="7" name="PA_ImportSvg_636886152988516000"/>
            <p:cNvSpPr/>
            <p:nvPr>
              <p:custDataLst>
                <p:tags r:id="rId9"/>
              </p:custDataLst>
            </p:nvPr>
          </p:nvSpPr>
          <p:spPr>
            <a:xfrm>
              <a:off x="607157" y="4558740"/>
              <a:ext cx="285445" cy="280188"/>
            </a:xfrm>
            <a:custGeom>
              <a:avLst/>
              <a:gdLst/>
              <a:ahLst/>
              <a:cxnLst/>
              <a:rect l="l" t="t" r="r" b="b"/>
              <a:pathLst>
                <a:path w="12767461" h="12532338">
                  <a:moveTo>
                    <a:pt x="11049052" y="4999479"/>
                  </a:moveTo>
                  <a:cubicBezTo>
                    <a:pt x="11049052" y="4446992"/>
                    <a:pt x="11307457" y="3953373"/>
                    <a:pt x="11708612" y="3634062"/>
                  </a:cubicBezTo>
                  <a:cubicBezTo>
                    <a:pt x="11899783" y="3482965"/>
                    <a:pt x="11946044" y="3211928"/>
                    <a:pt x="11815815" y="3005974"/>
                  </a:cubicBezTo>
                  <a:cubicBezTo>
                    <a:pt x="11567900" y="2613185"/>
                    <a:pt x="11280190" y="2247664"/>
                    <a:pt x="10956717" y="1917819"/>
                  </a:cubicBezTo>
                  <a:cubicBezTo>
                    <a:pt x="10784361" y="1741430"/>
                    <a:pt x="10505061" y="1730896"/>
                    <a:pt x="10311766" y="1884223"/>
                  </a:cubicBezTo>
                  <a:cubicBezTo>
                    <a:pt x="9998784" y="2136299"/>
                    <a:pt x="9595505" y="2283340"/>
                    <a:pt x="9156420" y="2266564"/>
                  </a:cubicBezTo>
                  <a:cubicBezTo>
                    <a:pt x="8270012" y="2235049"/>
                    <a:pt x="7543217" y="1531359"/>
                    <a:pt x="7480231" y="646946"/>
                  </a:cubicBezTo>
                  <a:cubicBezTo>
                    <a:pt x="7475940" y="600779"/>
                    <a:pt x="7475940" y="556650"/>
                    <a:pt x="7475940" y="510439"/>
                  </a:cubicBezTo>
                  <a:cubicBezTo>
                    <a:pt x="7478064" y="262568"/>
                    <a:pt x="7286893" y="58826"/>
                    <a:pt x="7041146" y="33597"/>
                  </a:cubicBezTo>
                  <a:cubicBezTo>
                    <a:pt x="6824746" y="10491"/>
                    <a:pt x="6604185" y="1"/>
                    <a:pt x="6383667" y="1"/>
                  </a:cubicBezTo>
                  <a:cubicBezTo>
                    <a:pt x="6150491" y="1"/>
                    <a:pt x="5921520" y="12616"/>
                    <a:pt x="5696754" y="35677"/>
                  </a:cubicBezTo>
                  <a:cubicBezTo>
                    <a:pt x="5451006" y="62987"/>
                    <a:pt x="5270370" y="273058"/>
                    <a:pt x="5270370" y="518849"/>
                  </a:cubicBezTo>
                  <a:lnTo>
                    <a:pt x="5270370" y="523097"/>
                  </a:lnTo>
                  <a:cubicBezTo>
                    <a:pt x="5270370" y="1485149"/>
                    <a:pt x="4488911" y="2266608"/>
                    <a:pt x="3526859" y="2266608"/>
                  </a:cubicBezTo>
                  <a:cubicBezTo>
                    <a:pt x="3133095" y="2267379"/>
                    <a:pt x="2750807" y="2134028"/>
                    <a:pt x="2442953" y="1888515"/>
                  </a:cubicBezTo>
                  <a:cubicBezTo>
                    <a:pt x="2251782" y="1735145"/>
                    <a:pt x="1974520" y="1749840"/>
                    <a:pt x="1802293" y="1926315"/>
                  </a:cubicBezTo>
                  <a:cubicBezTo>
                    <a:pt x="1477616" y="2257292"/>
                    <a:pt x="1190211" y="2622875"/>
                    <a:pt x="945233" y="3016508"/>
                  </a:cubicBezTo>
                  <a:cubicBezTo>
                    <a:pt x="817093" y="3220250"/>
                    <a:pt x="863303" y="3489145"/>
                    <a:pt x="1050269" y="3642515"/>
                  </a:cubicBezTo>
                  <a:cubicBezTo>
                    <a:pt x="1449386" y="3961783"/>
                    <a:pt x="1701462" y="4451240"/>
                    <a:pt x="1701462" y="4999523"/>
                  </a:cubicBezTo>
                  <a:cubicBezTo>
                    <a:pt x="1701462" y="5814534"/>
                    <a:pt x="1140609" y="6499367"/>
                    <a:pt x="384423" y="6690494"/>
                  </a:cubicBezTo>
                  <a:cubicBezTo>
                    <a:pt x="151203" y="6749275"/>
                    <a:pt x="1" y="6974042"/>
                    <a:pt x="29392" y="7213547"/>
                  </a:cubicBezTo>
                  <a:cubicBezTo>
                    <a:pt x="85003" y="7650362"/>
                    <a:pt x="184948" y="8080380"/>
                    <a:pt x="327678" y="8496948"/>
                  </a:cubicBezTo>
                  <a:cubicBezTo>
                    <a:pt x="407528" y="8732292"/>
                    <a:pt x="653275" y="8866674"/>
                    <a:pt x="894818" y="8810017"/>
                  </a:cubicBezTo>
                  <a:cubicBezTo>
                    <a:pt x="1053469" y="8771149"/>
                    <a:pt x="1216936" y="8755596"/>
                    <a:pt x="1380070" y="8763850"/>
                  </a:cubicBezTo>
                  <a:cubicBezTo>
                    <a:pt x="2295955" y="8803731"/>
                    <a:pt x="3029035" y="9559917"/>
                    <a:pt x="3045855" y="10475846"/>
                  </a:cubicBezTo>
                  <a:cubicBezTo>
                    <a:pt x="3050017" y="10757270"/>
                    <a:pt x="2989154" y="11024042"/>
                    <a:pt x="2873628" y="11261422"/>
                  </a:cubicBezTo>
                  <a:cubicBezTo>
                    <a:pt x="2766469" y="11486189"/>
                    <a:pt x="2844194" y="11755085"/>
                    <a:pt x="3056346" y="11883269"/>
                  </a:cubicBezTo>
                  <a:cubicBezTo>
                    <a:pt x="3434874" y="12113592"/>
                    <a:pt x="3836105" y="12304338"/>
                    <a:pt x="4253698" y="12452489"/>
                  </a:cubicBezTo>
                  <a:cubicBezTo>
                    <a:pt x="4477596" y="12532066"/>
                    <a:pt x="4725889" y="12434373"/>
                    <a:pt x="4835532" y="12223561"/>
                  </a:cubicBezTo>
                  <a:cubicBezTo>
                    <a:pt x="5125452" y="11664745"/>
                    <a:pt x="5709411" y="11282448"/>
                    <a:pt x="6383710" y="11282448"/>
                  </a:cubicBezTo>
                  <a:cubicBezTo>
                    <a:pt x="7058009" y="11282448"/>
                    <a:pt x="7641968" y="11664745"/>
                    <a:pt x="7931888" y="12223561"/>
                  </a:cubicBezTo>
                  <a:cubicBezTo>
                    <a:pt x="8041129" y="12433632"/>
                    <a:pt x="8291038" y="12532339"/>
                    <a:pt x="8515804" y="12452489"/>
                  </a:cubicBezTo>
                  <a:cubicBezTo>
                    <a:pt x="8955185" y="12298409"/>
                    <a:pt x="9375870" y="12095461"/>
                    <a:pt x="9769943" y="11847463"/>
                  </a:cubicBezTo>
                  <a:cubicBezTo>
                    <a:pt x="9975722" y="11719408"/>
                    <a:pt x="10051367" y="11456798"/>
                    <a:pt x="9948499" y="11238274"/>
                  </a:cubicBezTo>
                  <a:cubicBezTo>
                    <a:pt x="9837178" y="11000980"/>
                    <a:pt x="9780433" y="10734121"/>
                    <a:pt x="9786719" y="10454822"/>
                  </a:cubicBezTo>
                  <a:cubicBezTo>
                    <a:pt x="9811949" y="9541062"/>
                    <a:pt x="10555563" y="8793242"/>
                    <a:pt x="11469280" y="8761684"/>
                  </a:cubicBezTo>
                  <a:cubicBezTo>
                    <a:pt x="11614240" y="8757522"/>
                    <a:pt x="11757076" y="8770050"/>
                    <a:pt x="11891546" y="8799528"/>
                  </a:cubicBezTo>
                  <a:cubicBezTo>
                    <a:pt x="12128883" y="8849900"/>
                    <a:pt x="12366221" y="8713393"/>
                    <a:pt x="12446071" y="8482298"/>
                  </a:cubicBezTo>
                  <a:cubicBezTo>
                    <a:pt x="12586530" y="8071919"/>
                    <a:pt x="12684364" y="7648171"/>
                    <a:pt x="12738028" y="7217754"/>
                  </a:cubicBezTo>
                  <a:cubicBezTo>
                    <a:pt x="12767462" y="6978335"/>
                    <a:pt x="12614136" y="6751445"/>
                    <a:pt x="12378879" y="6694744"/>
                  </a:cubicBezTo>
                  <a:cubicBezTo>
                    <a:pt x="11618315" y="6509816"/>
                    <a:pt x="11049051" y="5820821"/>
                    <a:pt x="11049051" y="4999481"/>
                  </a:cubicBezTo>
                  <a:moveTo>
                    <a:pt x="6408810" y="8835159"/>
                  </a:moveTo>
                  <a:cubicBezTo>
                    <a:pt x="4986692" y="8847817"/>
                    <a:pt x="3833469" y="7692471"/>
                    <a:pt x="3846041" y="6272433"/>
                  </a:cubicBezTo>
                  <a:cubicBezTo>
                    <a:pt x="3858655" y="4892364"/>
                    <a:pt x="4984611" y="3764284"/>
                    <a:pt x="6364680" y="3753794"/>
                  </a:cubicBezTo>
                  <a:cubicBezTo>
                    <a:pt x="7786799" y="3741179"/>
                    <a:pt x="8940065" y="4896525"/>
                    <a:pt x="8927406" y="6316606"/>
                  </a:cubicBezTo>
                  <a:cubicBezTo>
                    <a:pt x="8914792" y="7694552"/>
                    <a:pt x="7786799" y="8822545"/>
                    <a:pt x="6408810" y="8835160"/>
                  </a:cubicBezTo>
                </a:path>
              </a:pathLst>
            </a:custGeom>
            <a:solidFill>
              <a:sysClr val="window" lastClr="FFFFFF"/>
            </a:solidFill>
            <a:ln w="12700" cap="flat" cmpd="sng" algn="ctr">
              <a:noFill/>
              <a:prstDash val="solid"/>
              <a:miter lim="800000"/>
            </a:ln>
            <a:effectLst/>
          </p:spPr>
          <p:style>
            <a:lnRef idx="2">
              <a:srgbClr val="1E6BC5">
                <a:shade val="50000"/>
              </a:srgbClr>
            </a:lnRef>
            <a:fillRef idx="1">
              <a:srgbClr val="1E6BC5"/>
            </a:fillRef>
            <a:effectRef idx="0">
              <a:srgbClr val="1E6BC5"/>
            </a:effectRef>
            <a:fontRef idx="minor">
              <a:sysClr val="window" lastClr="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9pPr>
            </a:lstStyle>
            <a:p>
              <a:pPr algn="ctr"/>
              <a:endParaRPr lang="zh-CN" altLang="en-US"/>
            </a:p>
          </p:txBody>
        </p:sp>
      </p:grpSp>
      <p:sp>
        <p:nvSpPr>
          <p:cNvPr id="10" name="文本框 9"/>
          <p:cNvSpPr txBox="1"/>
          <p:nvPr/>
        </p:nvSpPr>
        <p:spPr>
          <a:xfrm>
            <a:off x="770890" y="3871595"/>
            <a:ext cx="2272030" cy="2030095"/>
          </a:xfrm>
          <a:prstGeom prst="rect">
            <a:avLst/>
          </a:prstGeom>
          <a:noFill/>
        </p:spPr>
        <p:txBody>
          <a:bodyPr wrap="square" rtlCol="0">
            <a:spAutoFit/>
          </a:bodyPr>
          <a:p>
            <a:pPr algn="just">
              <a:lnSpc>
                <a:spcPct val="150000"/>
              </a:lnSpc>
            </a:pPr>
            <a:r>
              <a:rPr lang="zh-CN" altLang="en-US" sz="1400">
                <a:latin typeface="等线" panose="02010600030101010101" charset="-122"/>
                <a:ea typeface="等线" panose="02010600030101010101" charset="-122"/>
                <a:sym typeface="+mn-ea"/>
              </a:rPr>
              <a:t>It can be observed that the decreasing trend is most significant when the rate of change in transport is maintained at around 60%. </a:t>
            </a:r>
            <a:endParaRPr lang="zh-CN" altLang="en-US" sz="1400">
              <a:latin typeface="等线" panose="02010600030101010101" charset="-122"/>
              <a:ea typeface="等线" panose="02010600030101010101" charset="-122"/>
              <a:sym typeface="+mn-ea"/>
            </a:endParaRPr>
          </a:p>
          <a:p>
            <a:pPr algn="just">
              <a:lnSpc>
                <a:spcPct val="150000"/>
              </a:lnSpc>
            </a:pPr>
            <a:endParaRPr lang="zh-CN" altLang="en-US" sz="1400"/>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improvement </a:t>
            </a:r>
            <a:endParaRPr lang="en-US" dirty="0"/>
          </a:p>
        </p:txBody>
      </p:sp>
      <p:sp>
        <p:nvSpPr>
          <p:cNvPr id="3" name="Slide Number Placeholder 2"/>
          <p:cNvSpPr>
            <a:spLocks noGrp="1"/>
          </p:cNvSpPr>
          <p:nvPr>
            <p:ph type="sldNum" sz="quarter" idx="12"/>
          </p:nvPr>
        </p:nvSpPr>
        <p:spPr/>
        <p:txBody>
          <a:bodyPr/>
          <a:lstStyle/>
          <a:p>
            <a:fld id="{03B8E7CB-441D-4F18-860B-60A314D4A4A7}" type="slidenum">
              <a:rPr lang="en-US" smtClean="0"/>
            </a:fld>
            <a:endParaRPr lang="en-US" dirty="0"/>
          </a:p>
        </p:txBody>
      </p:sp>
      <p:sp>
        <p:nvSpPr>
          <p:cNvPr id="4" name="Title 1"/>
          <p:cNvSpPr txBox="1"/>
          <p:nvPr/>
        </p:nvSpPr>
        <p:spPr>
          <a:xfrm>
            <a:off x="2195802" y="1377371"/>
            <a:ext cx="9996198" cy="2770085"/>
          </a:xfrm>
          <a:custGeom>
            <a:avLst/>
            <a:gdLst>
              <a:gd name="connsiteX0" fmla="*/ 0 w 8966718"/>
              <a:gd name="connsiteY0" fmla="*/ 0 h 964164"/>
              <a:gd name="connsiteX1" fmla="*/ 8966718 w 8966718"/>
              <a:gd name="connsiteY1" fmla="*/ 0 h 964164"/>
              <a:gd name="connsiteX2" fmla="*/ 8966718 w 8966718"/>
              <a:gd name="connsiteY2" fmla="*/ 964164 h 964164"/>
              <a:gd name="connsiteX3" fmla="*/ 0 w 8966718"/>
              <a:gd name="connsiteY3" fmla="*/ 964164 h 964164"/>
              <a:gd name="connsiteX4" fmla="*/ 0 w 8966718"/>
              <a:gd name="connsiteY4" fmla="*/ 0 h 964164"/>
              <a:gd name="connsiteX0-1" fmla="*/ 0 w 8966718"/>
              <a:gd name="connsiteY0-2" fmla="*/ 0 h 964164"/>
              <a:gd name="connsiteX1-3" fmla="*/ 8966718 w 8966718"/>
              <a:gd name="connsiteY1-4" fmla="*/ 0 h 964164"/>
              <a:gd name="connsiteX2-5" fmla="*/ 8154955 w 8966718"/>
              <a:gd name="connsiteY2-6" fmla="*/ 964164 h 964164"/>
              <a:gd name="connsiteX3-7" fmla="*/ 0 w 8966718"/>
              <a:gd name="connsiteY3-8" fmla="*/ 964164 h 964164"/>
              <a:gd name="connsiteX4-9" fmla="*/ 0 w 8966718"/>
              <a:gd name="connsiteY4-10" fmla="*/ 0 h 964164"/>
              <a:gd name="connsiteX0-11" fmla="*/ 0 w 8966718"/>
              <a:gd name="connsiteY0-12" fmla="*/ 0 h 964164"/>
              <a:gd name="connsiteX1-13" fmla="*/ 8966718 w 8966718"/>
              <a:gd name="connsiteY1-14" fmla="*/ 0 h 964164"/>
              <a:gd name="connsiteX2-15" fmla="*/ 8649477 w 8966718"/>
              <a:gd name="connsiteY2-16" fmla="*/ 954834 h 964164"/>
              <a:gd name="connsiteX3-17" fmla="*/ 0 w 8966718"/>
              <a:gd name="connsiteY3-18" fmla="*/ 964164 h 964164"/>
              <a:gd name="connsiteX4-19" fmla="*/ 0 w 8966718"/>
              <a:gd name="connsiteY4-20" fmla="*/ 0 h 964164"/>
              <a:gd name="connsiteX0-21" fmla="*/ 0 w 8661918"/>
              <a:gd name="connsiteY0-22" fmla="*/ 0 h 964164"/>
              <a:gd name="connsiteX1-23" fmla="*/ 8661918 w 8661918"/>
              <a:gd name="connsiteY1-24" fmla="*/ 0 h 964164"/>
              <a:gd name="connsiteX2-25" fmla="*/ 8649477 w 8661918"/>
              <a:gd name="connsiteY2-26" fmla="*/ 954834 h 964164"/>
              <a:gd name="connsiteX3-27" fmla="*/ 0 w 8661918"/>
              <a:gd name="connsiteY3-28" fmla="*/ 964164 h 964164"/>
              <a:gd name="connsiteX4-29" fmla="*/ 0 w 8661918"/>
              <a:gd name="connsiteY4-30" fmla="*/ 0 h 964164"/>
              <a:gd name="connsiteX0-31" fmla="*/ 311285 w 8973203"/>
              <a:gd name="connsiteY0-32" fmla="*/ 0 h 964164"/>
              <a:gd name="connsiteX1-33" fmla="*/ 8973203 w 8973203"/>
              <a:gd name="connsiteY1-34" fmla="*/ 0 h 964164"/>
              <a:gd name="connsiteX2-35" fmla="*/ 8960762 w 8973203"/>
              <a:gd name="connsiteY2-36" fmla="*/ 954834 h 964164"/>
              <a:gd name="connsiteX3-37" fmla="*/ 0 w 8973203"/>
              <a:gd name="connsiteY3-38" fmla="*/ 964164 h 964164"/>
              <a:gd name="connsiteX4-39" fmla="*/ 311285 w 8973203"/>
              <a:gd name="connsiteY4-40" fmla="*/ 0 h 9641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973203" h="964164">
                <a:moveTo>
                  <a:pt x="311285" y="0"/>
                </a:moveTo>
                <a:lnTo>
                  <a:pt x="8973203" y="0"/>
                </a:lnTo>
                <a:lnTo>
                  <a:pt x="8960762" y="954834"/>
                </a:lnTo>
                <a:lnTo>
                  <a:pt x="0" y="964164"/>
                </a:lnTo>
                <a:lnTo>
                  <a:pt x="311285" y="0"/>
                </a:lnTo>
                <a:close/>
              </a:path>
            </a:pathLst>
          </a:cu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a:solidFill>
                  <a:srgbClr val="AB1F2C"/>
                </a:solidFill>
                <a:latin typeface="Arial" panose="020B0604020202020204" pitchFamily="34" charset="0"/>
                <a:ea typeface="+mj-ea"/>
                <a:cs typeface="Arial" panose="020B0604020202020204" pitchFamily="34" charset="0"/>
              </a:defRPr>
            </a:lvl1pPr>
          </a:lstStyle>
          <a:p>
            <a:pPr marL="403225"/>
            <a:r>
              <a:rPr lang="en-US" dirty="0">
                <a:solidFill>
                  <a:schemeClr val="tx1"/>
                </a:solidFill>
              </a:rPr>
              <a:t>Considering Other Cities' Experience: </a:t>
            </a:r>
            <a:endParaRPr lang="en-US" dirty="0">
              <a:solidFill>
                <a:schemeClr val="tx1"/>
              </a:solidFill>
            </a:endParaRPr>
          </a:p>
          <a:p>
            <a:pPr marL="746125" indent="-342900">
              <a:buFont typeface="Arial" panose="020B0604020202020204" pitchFamily="34" charset="0"/>
              <a:buChar char="•"/>
            </a:pPr>
            <a:r>
              <a:rPr lang="en-US" b="0" dirty="0">
                <a:solidFill>
                  <a:schemeClr val="tx1"/>
                </a:solidFill>
              </a:rPr>
              <a:t>Future studies should include more metropolitan traffic locations </a:t>
            </a:r>
            <a:endParaRPr lang="en-US" b="0" dirty="0">
              <a:solidFill>
                <a:schemeClr val="tx1"/>
              </a:solidFill>
            </a:endParaRPr>
          </a:p>
          <a:p>
            <a:pPr marL="746125" indent="-342900">
              <a:buFont typeface="Arial" panose="020B0604020202020204" pitchFamily="34" charset="0"/>
              <a:buChar char="•"/>
            </a:pPr>
            <a:r>
              <a:rPr lang="en-US" b="0" dirty="0">
                <a:solidFill>
                  <a:schemeClr val="tx1"/>
                </a:solidFill>
              </a:rPr>
              <a:t>And conduct randomized trials to evaluate the effect of traffic limits on air quality using data from cities like Birmingham.</a:t>
            </a:r>
            <a:endParaRPr lang="en-US" b="0" dirty="0">
              <a:solidFill>
                <a:schemeClr val="tx1"/>
              </a:solidFill>
            </a:endParaRPr>
          </a:p>
          <a:p>
            <a:pPr marL="403225"/>
            <a:r>
              <a:rPr lang="en-US" dirty="0">
                <a:solidFill>
                  <a:schemeClr val="tx1"/>
                </a:solidFill>
              </a:rPr>
              <a:t>Analyze the Correlation Between Different Restrictions:</a:t>
            </a:r>
            <a:endParaRPr lang="en-US" dirty="0">
              <a:solidFill>
                <a:schemeClr val="tx1"/>
              </a:solidFill>
            </a:endParaRPr>
          </a:p>
          <a:p>
            <a:pPr marL="746125" indent="-342900">
              <a:buFont typeface="Arial" panose="020B0604020202020204" pitchFamily="34" charset="0"/>
              <a:buChar char="•"/>
            </a:pPr>
            <a:r>
              <a:rPr lang="en-US" b="0" dirty="0">
                <a:solidFill>
                  <a:schemeClr val="tx1"/>
                </a:solidFill>
              </a:rPr>
              <a:t>Analyzing the correlation between various periods and restrictions can help identify the most effective policy measures to improve air quality.</a:t>
            </a:r>
            <a:endParaRPr lang="en-US" b="0" dirty="0">
              <a:solidFill>
                <a:schemeClr val="tx1"/>
              </a:solidFill>
            </a:endParaRPr>
          </a:p>
        </p:txBody>
      </p:sp>
      <p:sp>
        <p:nvSpPr>
          <p:cNvPr id="5" name="Title 1"/>
          <p:cNvSpPr txBox="1"/>
          <p:nvPr/>
        </p:nvSpPr>
        <p:spPr>
          <a:xfrm>
            <a:off x="-1" y="4441371"/>
            <a:ext cx="11103430" cy="1861458"/>
          </a:xfrm>
          <a:custGeom>
            <a:avLst/>
            <a:gdLst>
              <a:gd name="connsiteX0" fmla="*/ 0 w 8966718"/>
              <a:gd name="connsiteY0" fmla="*/ 0 h 964164"/>
              <a:gd name="connsiteX1" fmla="*/ 8966718 w 8966718"/>
              <a:gd name="connsiteY1" fmla="*/ 0 h 964164"/>
              <a:gd name="connsiteX2" fmla="*/ 8966718 w 8966718"/>
              <a:gd name="connsiteY2" fmla="*/ 964164 h 964164"/>
              <a:gd name="connsiteX3" fmla="*/ 0 w 8966718"/>
              <a:gd name="connsiteY3" fmla="*/ 964164 h 964164"/>
              <a:gd name="connsiteX4" fmla="*/ 0 w 8966718"/>
              <a:gd name="connsiteY4" fmla="*/ 0 h 964164"/>
              <a:gd name="connsiteX0-1" fmla="*/ 0 w 8966718"/>
              <a:gd name="connsiteY0-2" fmla="*/ 0 h 964164"/>
              <a:gd name="connsiteX1-3" fmla="*/ 8966718 w 8966718"/>
              <a:gd name="connsiteY1-4" fmla="*/ 0 h 964164"/>
              <a:gd name="connsiteX2-5" fmla="*/ 8154955 w 8966718"/>
              <a:gd name="connsiteY2-6" fmla="*/ 964164 h 964164"/>
              <a:gd name="connsiteX3-7" fmla="*/ 0 w 8966718"/>
              <a:gd name="connsiteY3-8" fmla="*/ 964164 h 964164"/>
              <a:gd name="connsiteX4-9" fmla="*/ 0 w 8966718"/>
              <a:gd name="connsiteY4-10" fmla="*/ 0 h 964164"/>
              <a:gd name="connsiteX0-11" fmla="*/ 0 w 8966718"/>
              <a:gd name="connsiteY0-12" fmla="*/ 0 h 964164"/>
              <a:gd name="connsiteX1-13" fmla="*/ 8966718 w 8966718"/>
              <a:gd name="connsiteY1-14" fmla="*/ 0 h 964164"/>
              <a:gd name="connsiteX2-15" fmla="*/ 8649477 w 8966718"/>
              <a:gd name="connsiteY2-16" fmla="*/ 954834 h 964164"/>
              <a:gd name="connsiteX3-17" fmla="*/ 0 w 8966718"/>
              <a:gd name="connsiteY3-18" fmla="*/ 964164 h 964164"/>
              <a:gd name="connsiteX4-19" fmla="*/ 0 w 8966718"/>
              <a:gd name="connsiteY4-20" fmla="*/ 0 h 9641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966718" h="964164">
                <a:moveTo>
                  <a:pt x="0" y="0"/>
                </a:moveTo>
                <a:lnTo>
                  <a:pt x="8966718" y="0"/>
                </a:lnTo>
                <a:lnTo>
                  <a:pt x="8649477" y="954834"/>
                </a:lnTo>
                <a:lnTo>
                  <a:pt x="0" y="964164"/>
                </a:lnTo>
                <a:lnTo>
                  <a:pt x="0" y="0"/>
                </a:lnTo>
                <a:close/>
              </a:path>
            </a:pathLst>
          </a:cu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a:solidFill>
                  <a:srgbClr val="AB1F2C"/>
                </a:solidFill>
                <a:latin typeface="Arial" panose="020B0604020202020204" pitchFamily="34" charset="0"/>
                <a:ea typeface="+mj-ea"/>
                <a:cs typeface="Arial" panose="020B0604020202020204" pitchFamily="34" charset="0"/>
              </a:defRPr>
            </a:lvl1pPr>
          </a:lstStyle>
          <a:p>
            <a:pPr marL="225425"/>
            <a:r>
              <a:rPr lang="en-US" dirty="0">
                <a:solidFill>
                  <a:schemeClr val="tx1"/>
                </a:solidFill>
              </a:rPr>
              <a:t>Analysis of the Cost of Implementing the Policy:</a:t>
            </a:r>
            <a:endParaRPr lang="en-US" dirty="0">
              <a:solidFill>
                <a:schemeClr val="tx1"/>
              </a:solidFill>
            </a:endParaRPr>
          </a:p>
          <a:p>
            <a:pPr marL="568325" indent="-342900">
              <a:buFont typeface="Arial" panose="020B0604020202020204" pitchFamily="34" charset="0"/>
              <a:buChar char="•"/>
            </a:pPr>
            <a:r>
              <a:rPr lang="en-US" b="0" dirty="0">
                <a:solidFill>
                  <a:schemeClr val="tx1"/>
                </a:solidFill>
              </a:rPr>
              <a:t>Implementing the Bristol clean air zone policy may impact the city's economy. Analyzing indirect costs, such as revenue loss and maintenance expenses, is crucial for its smooth implementation.</a:t>
            </a:r>
            <a:endParaRPr lang="en-US" b="0"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59776" y="5240531"/>
            <a:ext cx="4105468" cy="1419726"/>
          </a:xfrm>
        </p:spPr>
        <p:txBody>
          <a:bodyPr/>
          <a:lstStyle/>
          <a:p>
            <a:r>
              <a:rPr lang="en-US" u="sng" dirty="0">
                <a:latin typeface="Times New Roman" panose="02020603050405020304" pitchFamily="18" charset="0"/>
                <a:cs typeface="Times New Roman" panose="02020603050405020304" pitchFamily="18" charset="0"/>
              </a:rPr>
              <a:t>Group member</a:t>
            </a:r>
            <a:br>
              <a:rPr lang="en-US" u="sng"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Yining</a:t>
            </a:r>
            <a:r>
              <a:rPr lang="en-US" dirty="0">
                <a:latin typeface="Times New Roman" panose="02020603050405020304" pitchFamily="18" charset="0"/>
                <a:cs typeface="Times New Roman" panose="02020603050405020304" pitchFamily="18" charset="0"/>
              </a:rPr>
              <a:t> Yuan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Xinyang Song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Tharathep Chuayrod</a:t>
            </a:r>
            <a:endParaRPr lang="en-US" dirty="0">
              <a:latin typeface="Times New Roman" panose="02020603050405020304" pitchFamily="18" charset="0"/>
              <a:cs typeface="Times New Roman" panose="02020603050405020304" pitchFamily="18" charset="0"/>
            </a:endParaRPr>
          </a:p>
        </p:txBody>
      </p:sp>
      <p:sp>
        <p:nvSpPr>
          <p:cNvPr id="4" name="Title 1"/>
          <p:cNvSpPr txBox="1"/>
          <p:nvPr/>
        </p:nvSpPr>
        <p:spPr>
          <a:xfrm>
            <a:off x="-93305" y="1240973"/>
            <a:ext cx="5337110" cy="1799335"/>
          </a:xfrm>
          <a:prstGeom prst="rect">
            <a:avLst/>
          </a:prstGeom>
        </p:spPr>
        <p:txBody>
          <a:bodyPr vert="horz" lIns="91440" tIns="45720" rIns="91440" bIns="45720" rtlCol="0" anchor="ctr">
            <a:normAutofit fontScale="97500"/>
          </a:bodyPr>
          <a:lstStyle>
            <a:lvl1pPr algn="r" defTabSz="914400" rtl="0" eaLnBrk="1" latinLnBrk="0" hangingPunct="1">
              <a:lnSpc>
                <a:spcPct val="90000"/>
              </a:lnSpc>
              <a:spcBef>
                <a:spcPct val="0"/>
              </a:spcBef>
              <a:buNone/>
              <a:defRPr sz="2000" b="0" kern="1200">
                <a:solidFill>
                  <a:schemeClr val="tx1"/>
                </a:solidFill>
                <a:latin typeface="Arial" panose="020B0604020202020204" pitchFamily="34" charset="0"/>
                <a:ea typeface="+mj-ea"/>
                <a:cs typeface="Arial" panose="020B0604020202020204" pitchFamily="34" charset="0"/>
              </a:defRPr>
            </a:lvl1pPr>
          </a:lstStyle>
          <a:p>
            <a:r>
              <a:rPr lang="en-US" sz="2800" b="1" dirty="0"/>
              <a:t>THANK YOU FOR YOUR TIME</a:t>
            </a:r>
            <a:endParaRPr lang="en-US" sz="2800" b="1" dirty="0"/>
          </a:p>
          <a:p>
            <a:r>
              <a:rPr lang="en-US" sz="2800" b="1" dirty="0"/>
              <a:t>AND YOUR ADVICE</a:t>
            </a:r>
            <a:endParaRPr lang="en-US" sz="2800" b="1" dirty="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PRESET_TEXT" val="单击此处添加文本具体内容，简明扼要的阐述您的观点。"/>
  <p:tag name="KSO_WM_UNIT_NOCLEAR" val="0"/>
  <p:tag name="KSO_WM_UNIT_SHOW_EDIT_AREA_INDICATION" val="0"/>
  <p:tag name="KSO_WM_UNIT_VALUE" val="33"/>
  <p:tag name="KSO_WM_UNIT_HIGHLIGHT" val="0"/>
  <p:tag name="KSO_WM_UNIT_COMPATIBLE" val="0"/>
  <p:tag name="KSO_WM_UNIT_DIAGRAM_ISNUMVISUAL" val="0"/>
  <p:tag name="KSO_WM_UNIT_DIAGRAM_ISREFERUNIT" val="0"/>
  <p:tag name="KSO_WM_DIAGRAM_GROUP_CODE" val="ζ1-1"/>
  <p:tag name="KSO_WM_UNIT_TYPE" val="f"/>
  <p:tag name="KSO_WM_UNIT_INDEX" val="2"/>
  <p:tag name="KSO_WM_UNIT_ID" val="diagram20200538_1*f*2"/>
  <p:tag name="KSO_WM_TEMPLATE_CATEGORY" val="diagram"/>
  <p:tag name="KSO_WM_TEMPLATE_INDEX" val="20200538"/>
  <p:tag name="KSO_WM_UNIT_LAYERLEVEL" val="1"/>
  <p:tag name="KSO_WM_TAG_VERSION" val="1.0"/>
  <p:tag name="KSO_WM_BEAUTIFY_FLAG" val=""/>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8"/>
  <p:tag name="KSO_WM_UNIT_ID" val="diagram20200538_1*i*8"/>
  <p:tag name="KSO_WM_TEMPLATE_CATEGORY" val="diagram"/>
  <p:tag name="KSO_WM_TEMPLATE_INDEX" val="20200538"/>
  <p:tag name="KSO_WM_UNIT_LAYERLEVEL" val="1"/>
  <p:tag name="KSO_WM_TAG_VERSION" val="1.0"/>
  <p:tag name="KSO_WM_BEAUTIFY_FLAG" val="#wm#"/>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9"/>
  <p:tag name="KSO_WM_UNIT_ID" val="diagram20200538_1*i*9"/>
  <p:tag name="KSO_WM_TEMPLATE_CATEGORY" val="diagram"/>
  <p:tag name="KSO_WM_TEMPLATE_INDEX" val="20200538"/>
  <p:tag name="KSO_WM_UNIT_LAYERLEVEL" val="1"/>
  <p:tag name="KSO_WM_TAG_VERSION" val="1.0"/>
  <p:tag name="KSO_WM_BEAUTIFY_FLAG" val=""/>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0"/>
  <p:tag name="KSO_WM_UNIT_ID" val="diagram20200538_1*i*10"/>
  <p:tag name="KSO_WM_TEMPLATE_CATEGORY" val="diagram"/>
  <p:tag name="KSO_WM_TEMPLATE_INDEX" val="20200538"/>
  <p:tag name="KSO_WM_UNIT_LAYERLEVEL" val="1"/>
  <p:tag name="KSO_WM_TAG_VERSION" val="1.0"/>
  <p:tag name="KSO_WM_BEAUTIFY_FLAG" val=""/>
  <p:tag name="KSO_WM_UNIT_FILL_FORE_SCHEMECOLOR_INDEX" val="14"/>
  <p:tag name="KSO_WM_UNIT_FILL_TYPE" val="1"/>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SLIDE_ID" val="diagram20200537_1"/>
  <p:tag name="KSO_WM_TEMPLATE_SUBCATEGORY" val="10"/>
  <p:tag name="KSO_WM_SLIDE_TYPE" val="text"/>
  <p:tag name="KSO_WM_SLIDE_SUBTYPE" val="picTxt"/>
  <p:tag name="KSO_WM_SLIDE_ITEM_CNT" val="4"/>
  <p:tag name="KSO_WM_SLIDE_INDEX" val="1"/>
  <p:tag name="KSO_WM_SLIDE_SIZE" val="589.65*415.55"/>
  <p:tag name="KSO_WM_SLIDE_POSITION" val="322.2*62"/>
  <p:tag name="KSO_WM_DIAGRAM_GROUP_CODE" val="ζ1-1"/>
  <p:tag name="KSO_WM_SLIDE_DIAGTYPE" val="ζ"/>
  <p:tag name="KSO_WM_TAG_VERSION" val="1.0"/>
  <p:tag name="KSO_WM_BEAUTIFY_FLAG" val="#wm#"/>
  <p:tag name="KSO_WM_TEMPLATE_CATEGORY" val="diagram"/>
  <p:tag name="KSO_WM_TEMPLATE_INDEX" val="20200537"/>
  <p:tag name="KSO_WM_SLIDE_LAYOUT" val="a_f_ζ"/>
  <p:tag name="KSO_WM_SLIDE_LAYOUT_CNT" val="1_2_1"/>
  <p:tag name="KSO_WM_UNIT_FLASH_PICTURE_TYPE"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8"/>
  <p:tag name="KSO_WM_UNIT_ID" val="diagram20200538_1*i*8"/>
  <p:tag name="KSO_WM_TEMPLATE_CATEGORY" val="diagram"/>
  <p:tag name="KSO_WM_TEMPLATE_INDEX" val="20200538"/>
  <p:tag name="KSO_WM_UNIT_LAYERLEVEL" val="1"/>
  <p:tag name="KSO_WM_TAG_VERSION" val="1.0"/>
  <p:tag name="KSO_WM_BEAUTIFY_FLAG" val="#wm#"/>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9"/>
  <p:tag name="KSO_WM_UNIT_ID" val="diagram20200538_1*i*9"/>
  <p:tag name="KSO_WM_TEMPLATE_CATEGORY" val="diagram"/>
  <p:tag name="KSO_WM_TEMPLATE_INDEX" val="20200538"/>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0"/>
  <p:tag name="KSO_WM_UNIT_ID" val="diagram20200538_1*i*10"/>
  <p:tag name="KSO_WM_TEMPLATE_CATEGORY" val="diagram"/>
  <p:tag name="KSO_WM_TEMPLATE_INDEX" val="20200538"/>
  <p:tag name="KSO_WM_UNIT_LAYERLEVEL" val="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UNIT_PRESET_TEXT" val="单击此处添加文本具体内容，简明扼要的阐述您的观点。"/>
  <p:tag name="KSO_WM_UNIT_NOCLEAR" val="0"/>
  <p:tag name="KSO_WM_UNIT_SHOW_EDIT_AREA_INDICATION" val="0"/>
  <p:tag name="KSO_WM_UNIT_VALUE" val="33"/>
  <p:tag name="KSO_WM_UNIT_HIGHLIGHT" val="0"/>
  <p:tag name="KSO_WM_UNIT_COMPATIBLE" val="0"/>
  <p:tag name="KSO_WM_UNIT_DIAGRAM_ISNUMVISUAL" val="0"/>
  <p:tag name="KSO_WM_UNIT_DIAGRAM_ISREFERUNIT" val="0"/>
  <p:tag name="KSO_WM_DIAGRAM_GROUP_CODE" val="ζ1-1"/>
  <p:tag name="KSO_WM_UNIT_TYPE" val="f"/>
  <p:tag name="KSO_WM_UNIT_INDEX" val="2"/>
  <p:tag name="KSO_WM_UNIT_ID" val="diagram20200538_1*f*2"/>
  <p:tag name="KSO_WM_TEMPLATE_CATEGORY" val="diagram"/>
  <p:tag name="KSO_WM_TEMPLATE_INDEX" val="20200538"/>
  <p:tag name="KSO_WM_UNIT_LAYERLEVEL" val="1"/>
  <p:tag name="KSO_WM_TAG_VERSION" val="1.0"/>
  <p:tag name="KSO_WM_BEAUTIFY_FLAG" val=""/>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0"/>
  <p:tag name="KSO_WM_UNIT_ID" val="diagram20200538_1*i*10"/>
  <p:tag name="KSO_WM_TEMPLATE_CATEGORY" val="diagram"/>
  <p:tag name="KSO_WM_TEMPLATE_INDEX" val="20200538"/>
  <p:tag name="KSO_WM_UNIT_LAYERLEVEL" val="1"/>
  <p:tag name="KSO_WM_TAG_VERSION" val="1.0"/>
  <p:tag name="KSO_WM_BEAUTIFY_FLAG" val=""/>
  <p:tag name="KSO_WM_UNIT_FILL_FORE_SCHEMECOLOR_INDEX" val="14"/>
  <p:tag name="KSO_WM_UNIT_FILL_TYPE" val="1"/>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UNIT_PRESET_TEXT" val="单击此处添加文本具体内容，简明扼要的阐述您的观点。"/>
  <p:tag name="KSO_WM_UNIT_NOCLEAR" val="0"/>
  <p:tag name="KSO_WM_UNIT_SHOW_EDIT_AREA_INDICATION" val="0"/>
  <p:tag name="KSO_WM_UNIT_VALUE" val="33"/>
  <p:tag name="KSO_WM_UNIT_HIGHLIGHT" val="0"/>
  <p:tag name="KSO_WM_UNIT_COMPATIBLE" val="0"/>
  <p:tag name="KSO_WM_UNIT_DIAGRAM_ISNUMVISUAL" val="0"/>
  <p:tag name="KSO_WM_UNIT_DIAGRAM_ISREFERUNIT" val="0"/>
  <p:tag name="KSO_WM_DIAGRAM_GROUP_CODE" val="ζ1-1"/>
  <p:tag name="KSO_WM_UNIT_TYPE" val="f"/>
  <p:tag name="KSO_WM_UNIT_INDEX" val="2"/>
  <p:tag name="KSO_WM_UNIT_ID" val="diagram20200538_1*f*2"/>
  <p:tag name="KSO_WM_TEMPLATE_CATEGORY" val="diagram"/>
  <p:tag name="KSO_WM_TEMPLATE_INDEX" val="20200538"/>
  <p:tag name="KSO_WM_UNIT_LAYERLEVEL" val="1"/>
  <p:tag name="KSO_WM_TAG_VERSION" val="1.0"/>
  <p:tag name="KSO_WM_BEAUTIFY_FLAG" val=""/>
  <p:tag name="KSO_WM_UNIT_TEXT_FILL_FORE_SCHEMECOLOR_INDEX" val="13"/>
  <p:tag name="KSO_WM_UNIT_TEXT_FILL_TYPE" val="1"/>
  <p:tag name="KSO_WM_UNIT_USESOURCEFORMAT_APPLY"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5"/>
  <p:tag name="KSO_WM_UNIT_ID" val="diagram20200538_1*i*5"/>
  <p:tag name="KSO_WM_TEMPLATE_CATEGORY" val="diagram"/>
  <p:tag name="KSO_WM_TEMPLATE_INDEX" val="20200538"/>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diagram20200538_1*i*6"/>
  <p:tag name="KSO_WM_TEMPLATE_CATEGORY" val="diagram"/>
  <p:tag name="KSO_WM_TEMPLATE_INDEX" val="20200538"/>
  <p:tag name="KSO_WM_UNIT_LAYERLEVEL" val="1"/>
  <p:tag name="KSO_WM_TAG_VERSION" val="1.0"/>
  <p:tag name="KSO_WM_BEAUTIFY_FLAG" val=""/>
  <p:tag name="KSO_WM_UNIT_TEXT_FILL_FORE_SCHEMECOLOR_INDEX" val="2"/>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7"/>
  <p:tag name="KSO_WM_UNIT_ID" val="diagram20200538_1*i*7"/>
  <p:tag name="KSO_WM_TEMPLATE_CATEGORY" val="diagram"/>
  <p:tag name="KSO_WM_TEMPLATE_INDEX" val="20200538"/>
  <p:tag name="KSO_WM_UNIT_LAYERLEVEL" val="1"/>
  <p:tag name="KSO_WM_TAG_VERSION" val="1.0"/>
  <p:tag name="KSO_WM_BEAUTIFY_FLAG" val=""/>
  <p:tag name="KSO_WM_UNIT_FILL_FORE_SCHEMECOLOR_INDEX" val="14"/>
  <p:tag name="KSO_WM_UNIT_FILL_TYPE" val="1"/>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SLIDE_ID" val="diagram20200538_1"/>
  <p:tag name="KSO_WM_TEMPLATE_SUBCATEGORY" val="10"/>
  <p:tag name="KSO_WM_SLIDE_TYPE" val="text"/>
  <p:tag name="KSO_WM_SLIDE_SUBTYPE" val="picTxt"/>
  <p:tag name="KSO_WM_SLIDE_ITEM_CNT" val="4"/>
  <p:tag name="KSO_WM_SLIDE_INDEX" val="1"/>
  <p:tag name="KSO_WM_SLIDE_SIZE" val="617.979*494.348"/>
  <p:tag name="KSO_WM_SLIDE_POSITION" val="317.413*22.8511"/>
  <p:tag name="KSO_WM_DIAGRAM_GROUP_CODE" val="ζ1-1"/>
  <p:tag name="KSO_WM_SLIDE_DIAGTYPE" val="ζ"/>
  <p:tag name="KSO_WM_TAG_VERSION" val="1.0"/>
  <p:tag name="KSO_WM_BEAUTIFY_FLAG" val="#wm#"/>
  <p:tag name="KSO_WM_TEMPLATE_CATEGORY" val="diagram"/>
  <p:tag name="KSO_WM_TEMPLATE_INDEX" val="20200538"/>
  <p:tag name="KSO_WM_SLIDE_LAYOUT" val="a_b_f_ζ"/>
  <p:tag name="KSO_WM_SLIDE_LAYOUT_CNT" val="1_1_3_1"/>
  <p:tag name="KSO_WM_UNIT_FLASH_PICTURE_TYPE" val="0"/>
</p:tagLst>
</file>

<file path=ppt/tags/tag24.xml><?xml version="1.0" encoding="utf-8"?>
<p:tagLst xmlns:p="http://schemas.openxmlformats.org/presentationml/2006/main">
  <p:tag name="KSO_WPP_MARK_KEY" val="7ba9638d-2de5-4029-a97c-d0c8da3e5107"/>
  <p:tag name="COMMONDATA" val="eyJoZGlkIjoiZTQ4ODQwNThiYTg4YTBlNDhkZDRmNGNiNWM5NWE1YzAifQ=="/>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5"/>
  <p:tag name="KSO_WM_UNIT_ID" val="diagram20200538_1*i*5"/>
  <p:tag name="KSO_WM_TEMPLATE_CATEGORY" val="diagram"/>
  <p:tag name="KSO_WM_TEMPLATE_INDEX" val="20200538"/>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diagram20200538_1*i*6"/>
  <p:tag name="KSO_WM_TEMPLATE_CATEGORY" val="diagram"/>
  <p:tag name="KSO_WM_TEMPLATE_INDEX" val="20200538"/>
  <p:tag name="KSO_WM_UNIT_LAYERLEVEL" val="1"/>
  <p:tag name="KSO_WM_TAG_VERSION" val="1.0"/>
  <p:tag name="KSO_WM_BEAUTIFY_FLAG" val=""/>
  <p:tag name="KSO_WM_UNIT_TEXT_FILL_FORE_SCHEMECOLOR_INDEX" val="2"/>
  <p:tag name="KSO_WM_UNIT_TEXT_FILL_TYPE" val="1"/>
  <p:tag name="KSO_WM_UNIT_USESOURCEFORMAT_APPLY"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7"/>
  <p:tag name="KSO_WM_UNIT_ID" val="diagram20200538_1*i*7"/>
  <p:tag name="KSO_WM_TEMPLATE_CATEGORY" val="diagram"/>
  <p:tag name="KSO_WM_TEMPLATE_INDEX" val="20200538"/>
  <p:tag name="KSO_WM_UNIT_LAYERLEVEL" val="1"/>
  <p:tag name="KSO_WM_TAG_VERSION" val="1.0"/>
  <p:tag name="KSO_WM_BEAUTIFY_FLAG" val=""/>
  <p:tag name="KSO_WM_UNIT_FILL_FORE_SCHEMECOLOR_INDEX" val="14"/>
  <p:tag name="KSO_WM_UNIT_FILL_TYPE" val="1"/>
  <p:tag name="KSO_WM_UNIT_TEXT_FILL_FORE_SCHEMECOLOR_INDEX" val="2"/>
  <p:tag name="KSO_WM_UNIT_TEXT_FILL_TYPE" val="1"/>
  <p:tag name="KSO_WM_UNIT_USESOURCEFORMAT_APPLY" val="1"/>
</p:tagLst>
</file>

<file path=ppt/tags/tag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7.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8.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9.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2656</Words>
  <Application>WPS 演示</Application>
  <PresentationFormat>Widescreen</PresentationFormat>
  <Paragraphs>90</Paragraphs>
  <Slides>7</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7</vt:i4>
      </vt:variant>
    </vt:vector>
  </HeadingPairs>
  <TitlesOfParts>
    <vt:vector size="19" baseType="lpstr">
      <vt:lpstr>Arial</vt:lpstr>
      <vt:lpstr>宋体</vt:lpstr>
      <vt:lpstr>Wingdings</vt:lpstr>
      <vt:lpstr>等线</vt:lpstr>
      <vt:lpstr>微软雅黑</vt:lpstr>
      <vt:lpstr>Times New Roman</vt:lpstr>
      <vt:lpstr>Calibri</vt:lpstr>
      <vt:lpstr>Arial Unicode MS</vt:lpstr>
      <vt:lpstr>Calibri Light</vt:lpstr>
      <vt:lpstr>等线 Light</vt:lpstr>
      <vt:lpstr>Office Theme</vt:lpstr>
      <vt:lpstr>1_Office Theme</vt:lpstr>
      <vt:lpstr>Problem D  Bristol Open Data Analysis</vt:lpstr>
      <vt:lpstr>Overall and Purpose [30 sec]</vt:lpstr>
      <vt:lpstr>Data source [30 sec]</vt:lpstr>
      <vt:lpstr>PowerPoint 演示文稿</vt:lpstr>
      <vt:lpstr>Specific Implementation Plans for Similar Policies</vt:lpstr>
      <vt:lpstr>Further improvement </vt:lpstr>
      <vt:lpstr>Group member Yining Yuan Xinyang Song Tharathep Chuayrod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D  Bristol Open Data Analysis</dc:title>
  <dc:creator>Tharathep Chuayrod</dc:creator>
  <cp:lastModifiedBy>完美</cp:lastModifiedBy>
  <cp:revision>20</cp:revision>
  <dcterms:created xsi:type="dcterms:W3CDTF">2023-03-12T03:52:00Z</dcterms:created>
  <dcterms:modified xsi:type="dcterms:W3CDTF">2023-05-12T14:35:43Z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A242750DE85F46509AF24152D88EF656_13</vt:lpwstr>
  </property>
  <property fmtid="{D5CDD505-2E9C-101B-9397-08002B2CF9AE}" pid="3" name="KSOProductBuildVer">
    <vt:lpwstr>2052-11.1.0.14309</vt:lpwstr>
  </property>
</Properties>
</file>